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9.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83"/>
  </p:notesMasterIdLst>
  <p:sldIdLst>
    <p:sldId id="256" r:id="rId6"/>
    <p:sldId id="568" r:id="rId7"/>
    <p:sldId id="852" r:id="rId8"/>
    <p:sldId id="853" r:id="rId9"/>
    <p:sldId id="904" r:id="rId10"/>
    <p:sldId id="901" r:id="rId11"/>
    <p:sldId id="801" r:id="rId12"/>
    <p:sldId id="906" r:id="rId13"/>
    <p:sldId id="807" r:id="rId14"/>
    <p:sldId id="808" r:id="rId15"/>
    <p:sldId id="810" r:id="rId16"/>
    <p:sldId id="862" r:id="rId17"/>
    <p:sldId id="806" r:id="rId18"/>
    <p:sldId id="913" r:id="rId19"/>
    <p:sldId id="914" r:id="rId20"/>
    <p:sldId id="915" r:id="rId21"/>
    <p:sldId id="371" r:id="rId22"/>
    <p:sldId id="804" r:id="rId23"/>
    <p:sldId id="805" r:id="rId24"/>
    <p:sldId id="846" r:id="rId25"/>
    <p:sldId id="840" r:id="rId26"/>
    <p:sldId id="1964" r:id="rId27"/>
    <p:sldId id="907" r:id="rId28"/>
    <p:sldId id="592" r:id="rId29"/>
    <p:sldId id="627" r:id="rId30"/>
    <p:sldId id="628" r:id="rId31"/>
    <p:sldId id="629" r:id="rId32"/>
    <p:sldId id="631" r:id="rId33"/>
    <p:sldId id="632" r:id="rId34"/>
    <p:sldId id="633" r:id="rId35"/>
    <p:sldId id="668" r:id="rId36"/>
    <p:sldId id="635" r:id="rId37"/>
    <p:sldId id="636" r:id="rId38"/>
    <p:sldId id="637" r:id="rId39"/>
    <p:sldId id="639" r:id="rId40"/>
    <p:sldId id="640" r:id="rId41"/>
    <p:sldId id="641" r:id="rId42"/>
    <p:sldId id="643" r:id="rId43"/>
    <p:sldId id="644" r:id="rId44"/>
    <p:sldId id="645" r:id="rId45"/>
    <p:sldId id="647" r:id="rId46"/>
    <p:sldId id="648" r:id="rId47"/>
    <p:sldId id="649" r:id="rId48"/>
    <p:sldId id="650" r:id="rId49"/>
    <p:sldId id="652" r:id="rId50"/>
    <p:sldId id="653" r:id="rId51"/>
    <p:sldId id="654" r:id="rId52"/>
    <p:sldId id="664" r:id="rId53"/>
    <p:sldId id="656" r:id="rId54"/>
    <p:sldId id="657" r:id="rId55"/>
    <p:sldId id="658" r:id="rId56"/>
    <p:sldId id="917" r:id="rId57"/>
    <p:sldId id="916" r:id="rId58"/>
    <p:sldId id="908" r:id="rId59"/>
    <p:sldId id="909" r:id="rId60"/>
    <p:sldId id="910" r:id="rId61"/>
    <p:sldId id="912" r:id="rId62"/>
    <p:sldId id="911" r:id="rId63"/>
    <p:sldId id="1977" r:id="rId64"/>
    <p:sldId id="1978" r:id="rId65"/>
    <p:sldId id="838" r:id="rId66"/>
    <p:sldId id="713" r:id="rId67"/>
    <p:sldId id="448" r:id="rId68"/>
    <p:sldId id="696" r:id="rId69"/>
    <p:sldId id="1966" r:id="rId70"/>
    <p:sldId id="1968" r:id="rId71"/>
    <p:sldId id="1967" r:id="rId72"/>
    <p:sldId id="1969" r:id="rId73"/>
    <p:sldId id="1970" r:id="rId74"/>
    <p:sldId id="1974" r:id="rId75"/>
    <p:sldId id="1975" r:id="rId76"/>
    <p:sldId id="1976" r:id="rId77"/>
    <p:sldId id="849" r:id="rId78"/>
    <p:sldId id="714" r:id="rId79"/>
    <p:sldId id="886" r:id="rId80"/>
    <p:sldId id="903" r:id="rId81"/>
    <p:sldId id="887" r:id="rId8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wirla, Jessica M - DHS" initials="CJMD" lastIdx="1" clrIdx="0">
    <p:extLst>
      <p:ext uri="{19B8F6BF-5375-455C-9EA6-DF929625EA0E}">
        <p15:presenceInfo xmlns:p15="http://schemas.microsoft.com/office/powerpoint/2012/main" userId="S::jessica.cwirla@dhs.wisconsin.gov::04c26ed6-1ad5-4026-9503-839422a6d6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85858"/>
    <a:srgbClr val="003D78"/>
    <a:srgbClr val="006173"/>
    <a:srgbClr val="4F7E87"/>
    <a:srgbClr val="797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82139" autoAdjust="0"/>
  </p:normalViewPr>
  <p:slideViewPr>
    <p:cSldViewPr>
      <p:cViewPr varScale="1">
        <p:scale>
          <a:sx n="82" d="100"/>
          <a:sy n="82" d="100"/>
        </p:scale>
        <p:origin x="1320" y="6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7BF3FD9-411B-4DD8-AB93-1B031745CD8A}" type="datetimeFigureOut">
              <a:rPr lang="en-US" smtClean="0"/>
              <a:t>7/12/2023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F540FB8-95F7-44CD-AFD9-064716362DE3}" type="slidenum">
              <a:rPr lang="en-US" smtClean="0"/>
              <a:t>‹#›</a:t>
            </a:fld>
            <a:endParaRPr lang="en-US"/>
          </a:p>
        </p:txBody>
      </p:sp>
    </p:spTree>
    <p:extLst>
      <p:ext uri="{BB962C8B-B14F-4D97-AF65-F5344CB8AC3E}">
        <p14:creationId xmlns:p14="http://schemas.microsoft.com/office/powerpoint/2010/main" val="304223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mail.asam.org/h/t/2F1496D4A48152BF?_gl=1*1a0koad*_ga*MTY1OTI4MjIxOC4xNjgzNTU5MzI4*_ga_SRVJ8V0QZQ*MTY4OTAwODU4My43LjEuMTY4OTAxMjAyMy42MC4wLj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the 4hr advanced ASAM Criteria where we will be focusing on  identifying recommended LOC and </a:t>
            </a:r>
            <a:r>
              <a:rPr lang="en-US" dirty="0" err="1"/>
              <a:t>tx</a:t>
            </a:r>
            <a:r>
              <a:rPr lang="en-US" dirty="0"/>
              <a:t> plan goals by using a case study </a:t>
            </a:r>
          </a:p>
          <a:p>
            <a:endParaRPr lang="en-US" dirty="0"/>
          </a:p>
          <a:p>
            <a:endParaRPr lang="en-US" dirty="0"/>
          </a:p>
        </p:txBody>
      </p:sp>
      <p:sp>
        <p:nvSpPr>
          <p:cNvPr id="4" name="Slide Number Placeholder 3"/>
          <p:cNvSpPr>
            <a:spLocks noGrp="1"/>
          </p:cNvSpPr>
          <p:nvPr>
            <p:ph type="sldNum" sz="quarter" idx="5"/>
          </p:nvPr>
        </p:nvSpPr>
        <p:spPr/>
        <p:txBody>
          <a:bodyPr/>
          <a:lstStyle/>
          <a:p>
            <a:fld id="{5F540FB8-95F7-44CD-AFD9-064716362DE3}" type="slidenum">
              <a:rPr lang="en-US" smtClean="0"/>
              <a:t>1</a:t>
            </a:fld>
            <a:endParaRPr lang="en-US"/>
          </a:p>
        </p:txBody>
      </p:sp>
    </p:spTree>
    <p:extLst>
      <p:ext uri="{BB962C8B-B14F-4D97-AF65-F5344CB8AC3E}">
        <p14:creationId xmlns:p14="http://schemas.microsoft.com/office/powerpoint/2010/main" val="2619851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Let me give you an example of what assessing immediate needs look like in D3 &amp; D 4 and remember that the paper ASAM Criteria Assessment Interview Guide can assist you with what immediate needs may look like in each dimension. </a:t>
            </a:r>
          </a:p>
          <a:p>
            <a:endParaRPr lang="en-US" b="0" dirty="0"/>
          </a:p>
          <a:p>
            <a:r>
              <a:rPr lang="en-US" b="1" dirty="0"/>
              <a:t>Dimension 3: Emotional, Behavioral, or Cognitive Conditions and Complications</a:t>
            </a:r>
          </a:p>
          <a:p>
            <a:pPr marL="174708" indent="-174708">
              <a:buFont typeface="Arial" panose="020B0604020202020204" pitchFamily="34" charset="0"/>
              <a:buChar char="•"/>
            </a:pPr>
            <a:r>
              <a:rPr lang="en-US" dirty="0"/>
              <a:t>There are one or more psychiatric disorders or psychological, behavioral, emotional or cognitive problems, contributing to, or complicating the client’s level of function e.g., suicidality, current cutting or self mutilation or impulsivity. The Risk rating may be 3.</a:t>
            </a:r>
          </a:p>
          <a:p>
            <a:pPr marL="174708" indent="-174708">
              <a:buFont typeface="Arial" panose="020B0604020202020204" pitchFamily="34" charset="0"/>
              <a:buChar char="•"/>
            </a:pPr>
            <a:r>
              <a:rPr lang="en-US" dirty="0"/>
              <a:t>Are there chronic conditions that affect treatment because of continued symptoms or disability? e.g., chronic schizophrenia, affective or personality disorder problems for which the patient has not been receiving ongoing and recent care; and now showing signs of psychosis, depression or mania or impulsivity. If the signs and symptoms are present but not dangerous risk rating may be 2.</a:t>
            </a:r>
          </a:p>
          <a:p>
            <a:pPr marL="174708" indent="-174708">
              <a:buFont typeface="Arial" panose="020B0604020202020204" pitchFamily="34" charset="0"/>
              <a:buChar char="•"/>
            </a:pPr>
            <a:r>
              <a:rPr lang="en-US" dirty="0"/>
              <a:t>Do any emotional, behavioral or cognitive problems appear to be an expected part of addiction illness or do they appear to be separate co-occurring conditions? e.g., the mood swings are caused by the client’s use of “stimulants” and “opioids” versus mood swings symptomatic of Bipolar Disorder. Risk rating in this case may be 2.</a:t>
            </a:r>
          </a:p>
          <a:p>
            <a:pPr marL="174708" indent="-174708">
              <a:buFont typeface="Arial" panose="020B0604020202020204" pitchFamily="34" charset="0"/>
              <a:buChar char="•"/>
            </a:pPr>
            <a:r>
              <a:rPr lang="en-US" dirty="0"/>
              <a:t>Even if connected to addiction, are they severe enough to warrant immediate mental health treatment or </a:t>
            </a:r>
            <a:r>
              <a:rPr lang="en-US" dirty="0" err="1"/>
              <a:t>hospitilization</a:t>
            </a:r>
            <a:r>
              <a:rPr lang="en-US" dirty="0"/>
              <a:t>? e.g., depressed about alcohol-related loss of job, but now has suicidal impulses. Risk rating may be 3 or if very impulsive and suicidal, rating may be 4.</a:t>
            </a:r>
          </a:p>
          <a:p>
            <a:endParaRPr lang="en-US" b="1" dirty="0"/>
          </a:p>
          <a:p>
            <a:r>
              <a:rPr lang="en-US" b="1" dirty="0"/>
              <a:t>Dimension 4: Readiness to change</a:t>
            </a:r>
          </a:p>
          <a:p>
            <a:pPr marL="174708" indent="-174708">
              <a:buFont typeface="Arial" panose="020B0604020202020204" pitchFamily="34" charset="0"/>
              <a:buChar char="•"/>
            </a:pPr>
            <a:r>
              <a:rPr lang="en-US" dirty="0"/>
              <a:t>Does the client feel coerced into treatment or actively object to receiving treatment?  e.g., says they would not be here except for the judge mandating treatment; or that they are in drug or mental health court. This is not a medical emergency, but is an immediate need.  If just you give a mandated client a referral to make an appointment for an assessment, they may not follow through. So the immediate need is to ensure that you link that person to further assessment; and follow up on whether the client actually follows through. If the client is open to having a peer support specialist or recovery coach this may assist the client with follow through. Risk rating may be 2 in this case.</a:t>
            </a:r>
          </a:p>
          <a:p>
            <a:pPr marL="174708" indent="-174708">
              <a:buFont typeface="Arial" panose="020B0604020202020204" pitchFamily="34" charset="0"/>
              <a:buChar char="•"/>
            </a:pPr>
            <a:r>
              <a:rPr lang="en-US" dirty="0"/>
              <a:t>What does the client want that brought them to an assessment or treatment? e.g., are they really wanting to be “clean and sober” or not suicidal?  Such a client may be 0 meaning very low severity in readiness to change, because they are motivated for recovery. Or are they wanting to get the probation officer off his back; or have safe and warm housing and not be homeless tonight? Such a client may be a 3 in Dimension 4 as they are at Action for getting the probation officer off his back or for warm housing but not interested in recovery.</a:t>
            </a:r>
          </a:p>
          <a:p>
            <a:pPr marL="174708" indent="-174708">
              <a:buFont typeface="Arial" panose="020B0604020202020204" pitchFamily="34" charset="0"/>
              <a:buChar char="•"/>
            </a:pPr>
            <a:r>
              <a:rPr lang="en-US" dirty="0"/>
              <a:t>If willing to accept treatment, how strongly does the client disagree with others’ perception that s/he has a mental health or a substance problem? e.g., client agrees that anxiety is a problem but insists the voices and conspiracy are factual and troubling. Such a client may have a risk rating of 3.</a:t>
            </a:r>
          </a:p>
          <a:p>
            <a:pPr marL="174708" indent="-174708">
              <a:buFont typeface="Arial" panose="020B0604020202020204" pitchFamily="34" charset="0"/>
              <a:buChar char="•"/>
            </a:pPr>
            <a:r>
              <a:rPr lang="en-US" dirty="0"/>
              <a:t>Is the client compliant to avoid a negative consequence, or internally distressed in a self-motivated way about his/her mental health or alcohol or other drug use problems? e.g., “I want to get my kids back”, which may be a risk rating of 3; versus “Whatever happens, I have to get on top of this depression and anxiety.” This would be a risk rating of 0 or 1 at the most.</a:t>
            </a:r>
          </a:p>
          <a:p>
            <a:pPr marL="174708" indent="-174708">
              <a:buFont typeface="Arial" panose="020B0604020202020204" pitchFamily="34" charset="0"/>
              <a:buChar char="•"/>
            </a:pPr>
            <a:r>
              <a:rPr lang="en-US" dirty="0"/>
              <a:t>Is the client at a different stage of change for the substance problem versus the mental health problem; or ready to address one substance or mental health issue (alcohol or depression), but not interested in addressing another substance or mental health issue (wants to continue marijuana; or does not believe s/he is hallucinating and denies delusional thinking). This ambivalence could be a risk rating of 2.</a:t>
            </a:r>
          </a:p>
          <a:p>
            <a:endParaRPr lang="en-US" dirty="0"/>
          </a:p>
          <a:p>
            <a:r>
              <a:rPr lang="en-US" dirty="0"/>
              <a:t>In summary, for Dimension 4, you are assessing readiness to change and how likely a client will follow through with assessment and treatment so you can link them better to services.</a:t>
            </a:r>
          </a:p>
          <a:p>
            <a:endParaRPr lang="en-US" dirty="0"/>
          </a:p>
          <a:p>
            <a:r>
              <a:rPr lang="en-US" dirty="0"/>
              <a:t>Refer to </a:t>
            </a:r>
            <a:r>
              <a:rPr lang="en-US" b="1" dirty="0"/>
              <a:t>page 66 </a:t>
            </a:r>
            <a:r>
              <a:rPr lang="en-US" dirty="0"/>
              <a:t>for more information on Immediate Need Profile.</a:t>
            </a:r>
          </a:p>
          <a:p>
            <a:pPr defTabSz="931774">
              <a:defRPr/>
            </a:pPr>
            <a:endParaRPr lang="en-US" dirty="0"/>
          </a:p>
        </p:txBody>
      </p:sp>
      <p:sp>
        <p:nvSpPr>
          <p:cNvPr id="4" name="Slide Number Placeholder 3"/>
          <p:cNvSpPr>
            <a:spLocks noGrp="1"/>
          </p:cNvSpPr>
          <p:nvPr>
            <p:ph type="sldNum" sz="quarter" idx="5"/>
          </p:nvPr>
        </p:nvSpPr>
        <p:spPr/>
        <p:txBody>
          <a:bodyPr/>
          <a:lstStyle/>
          <a:p>
            <a:fld id="{A63AA18B-CA3C-48E7-BCDF-ED671917356F}" type="slidenum">
              <a:rPr lang="en-US" smtClean="0"/>
              <a:t>10</a:t>
            </a:fld>
            <a:endParaRPr lang="en-US"/>
          </a:p>
        </p:txBody>
      </p:sp>
    </p:spTree>
    <p:extLst>
      <p:ext uri="{BB962C8B-B14F-4D97-AF65-F5344CB8AC3E}">
        <p14:creationId xmlns:p14="http://schemas.microsoft.com/office/powerpoint/2010/main" val="2792047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Now examples of the last 2 dimensions 5 &amp; 6</a:t>
            </a:r>
            <a:endParaRPr lang="en-US" b="0" dirty="0"/>
          </a:p>
          <a:p>
            <a:endParaRPr lang="en-US" b="0" dirty="0"/>
          </a:p>
          <a:p>
            <a:r>
              <a:rPr lang="en-US" b="1" dirty="0"/>
              <a:t>Dimension 5: Relapse, Continued Use, or Continued Problem Potential</a:t>
            </a:r>
          </a:p>
          <a:p>
            <a:pPr marL="174708" indent="-174708">
              <a:buFont typeface="Arial" panose="020B0604020202020204" pitchFamily="34" charset="0"/>
              <a:buChar char="•"/>
            </a:pPr>
            <a:r>
              <a:rPr lang="en-US" dirty="0"/>
              <a:t>Is the client in immediate danger of continued severe distress and/or drinking/drug using behaviors? e.g., is s/he in danger of overdosing from out of control substance use; or suicidal, self-mutilating, violent or homicidal impulses? Such a risk rating may be 4.</a:t>
            </a:r>
          </a:p>
          <a:p>
            <a:pPr marL="174708" indent="-174708">
              <a:buFont typeface="Arial" panose="020B0604020202020204" pitchFamily="34" charset="0"/>
              <a:buChar char="•"/>
            </a:pPr>
            <a:r>
              <a:rPr lang="en-US" dirty="0"/>
              <a:t>Does the client have any recognition and understanding of his/her mental health and/or addiction problems?</a:t>
            </a:r>
          </a:p>
          <a:p>
            <a:pPr marL="174708" indent="-174708">
              <a:buFont typeface="Arial" panose="020B0604020202020204" pitchFamily="34" charset="0"/>
              <a:buChar char="•"/>
            </a:pPr>
            <a:r>
              <a:rPr lang="en-US" dirty="0"/>
              <a:t>Does s/he have the skills to cope with and prevent relapse or continued problems and/or continued use? e.g., can s/he cope with craving and triggers to use; know what to do to manage panic attacks, compulsive behavior, cutting or suicidal impulses. Such a client may have a risk rating of 0 or 1 meaning they are at low risk in Dimension 5.</a:t>
            </a:r>
          </a:p>
          <a:p>
            <a:pPr marL="174708" indent="-174708">
              <a:buFont typeface="Arial" panose="020B0604020202020204" pitchFamily="34" charset="0"/>
              <a:buChar char="•"/>
            </a:pPr>
            <a:r>
              <a:rPr lang="en-US" dirty="0"/>
              <a:t>If the client is not successfully engaged into treatment at this time, what problems and further distress will potentially continue or reappear, ?  e.g., will out of control drinking worsen; or will the client become floridly psychotic if not stabilized on psychotropic medication? Such a risk rating may be 3 or 4 if such deterioration is imminent.</a:t>
            </a:r>
          </a:p>
          <a:p>
            <a:pPr marL="174708" indent="-174708">
              <a:buFont typeface="Arial" panose="020B0604020202020204" pitchFamily="34" charset="0"/>
              <a:buChar char="•"/>
            </a:pPr>
            <a:r>
              <a:rPr lang="en-US" dirty="0"/>
              <a:t>To what degree is the client aware of relapse dangers and triggers?  Does s/he have ways to cope with any reappearance of psychiatric symptoms and/or cravings to use? What about skills to control impulses to harm oneself or others?  What about how to prevent continued alcohol/drug use?</a:t>
            </a:r>
          </a:p>
          <a:p>
            <a:endParaRPr lang="en-US" b="1" dirty="0"/>
          </a:p>
          <a:p>
            <a:r>
              <a:rPr lang="en-US" b="1" dirty="0"/>
              <a:t>Dimension 6: Recovery/Living Environment</a:t>
            </a:r>
          </a:p>
          <a:p>
            <a:pPr marL="174708" indent="-174708">
              <a:buFont typeface="Arial" panose="020B0604020202020204" pitchFamily="34" charset="0"/>
              <a:buChar char="•"/>
            </a:pPr>
            <a:r>
              <a:rPr lang="en-US" dirty="0"/>
              <a:t>Are there any dangerous family, significant others, living or school/working situations threatening treatment engagement and success?  e.g., threat of domestic violence tonight; or freezing to death because client is homeless and psychotic with poor activities of daily living and judgment. Such a client would have a risk rating of 4.</a:t>
            </a:r>
          </a:p>
          <a:p>
            <a:pPr marL="174708" indent="-174708">
              <a:buFont typeface="Arial" panose="020B0604020202020204" pitchFamily="34" charset="0"/>
              <a:buChar char="•"/>
            </a:pPr>
            <a:r>
              <a:rPr lang="en-US" dirty="0"/>
              <a:t>Does the client have supportive friendships? e.g., a family member who is willing to have the client live with them so long as they are active in treatment. This is a risk rating of 0 or 1 meaning low severity in Dimension 6.</a:t>
            </a:r>
          </a:p>
          <a:p>
            <a:pPr marL="174708" indent="-174708">
              <a:buFont typeface="Arial" panose="020B0604020202020204" pitchFamily="34" charset="0"/>
              <a:buChar char="•"/>
            </a:pPr>
            <a:r>
              <a:rPr lang="en-US" dirty="0"/>
              <a:t>What about financial, educational/vocational resources to improve the likelihood of successful treatment? e.g., client has been laid off from work, but has job skills and a consistent work history that are strengths in finding new employment; or client has a mental health case manager and a peer counselor to help client get to appointments. Such a risk rating may be 2, meaning active treatment needs, but has strengths, skills and resources that can be harnessed.</a:t>
            </a:r>
          </a:p>
          <a:p>
            <a:pPr marL="174708" indent="-174708">
              <a:buFont typeface="Arial" panose="020B0604020202020204" pitchFamily="34" charset="0"/>
              <a:buChar char="•"/>
            </a:pPr>
            <a:r>
              <a:rPr lang="en-US" dirty="0"/>
              <a:t>Are there legal, educational, vocational, social service agency or criminal justice mandates that may enhance motivation for engagement into treatment?  e.g., Child Protective Services involved; employer mandating assessment and treatment; school requiring treatment; Mental Health Court or Drug Court client. This may be a risk rating of 2 where active case management will be important,</a:t>
            </a:r>
          </a:p>
          <a:p>
            <a:pPr marL="174708" indent="-174708">
              <a:buFont typeface="Arial" panose="020B0604020202020204" pitchFamily="34" charset="0"/>
              <a:buChar char="•"/>
            </a:pPr>
            <a:endParaRPr lang="en-US" dirty="0"/>
          </a:p>
          <a:p>
            <a:r>
              <a:rPr lang="en-US" dirty="0"/>
              <a:t>Refer to </a:t>
            </a:r>
            <a:r>
              <a:rPr lang="en-US" b="1" dirty="0"/>
              <a:t>page 66 </a:t>
            </a:r>
            <a:r>
              <a:rPr lang="en-US" dirty="0"/>
              <a:t>for more information on Immediate Need Profile.</a:t>
            </a:r>
          </a:p>
          <a:p>
            <a:pPr defTabSz="931774">
              <a:defRPr/>
            </a:pPr>
            <a:endParaRPr lang="en-US" dirty="0"/>
          </a:p>
        </p:txBody>
      </p:sp>
      <p:sp>
        <p:nvSpPr>
          <p:cNvPr id="4" name="Slide Number Placeholder 3"/>
          <p:cNvSpPr>
            <a:spLocks noGrp="1"/>
          </p:cNvSpPr>
          <p:nvPr>
            <p:ph type="sldNum" sz="quarter" idx="5"/>
          </p:nvPr>
        </p:nvSpPr>
        <p:spPr/>
        <p:txBody>
          <a:bodyPr/>
          <a:lstStyle/>
          <a:p>
            <a:fld id="{A63AA18B-CA3C-48E7-BCDF-ED671917356F}" type="slidenum">
              <a:rPr lang="en-US" smtClean="0"/>
              <a:t>11</a:t>
            </a:fld>
            <a:endParaRPr lang="en-US"/>
          </a:p>
        </p:txBody>
      </p:sp>
    </p:spTree>
    <p:extLst>
      <p:ext uri="{BB962C8B-B14F-4D97-AF65-F5344CB8AC3E}">
        <p14:creationId xmlns:p14="http://schemas.microsoft.com/office/powerpoint/2010/main" val="709138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For your review here are the 6 dimensions that create a holistic, biopsychosocial assessment of an individual to be used for treatment planning and treatment across all services and LOC. –</a:t>
            </a:r>
            <a:r>
              <a:rPr lang="pt-BR" b="1" dirty="0"/>
              <a:t>read the slide. </a:t>
            </a:r>
            <a:endParaRPr lang="en-US" dirty="0"/>
          </a:p>
        </p:txBody>
      </p:sp>
      <p:sp>
        <p:nvSpPr>
          <p:cNvPr id="4" name="Slide Number Placeholder 3"/>
          <p:cNvSpPr>
            <a:spLocks noGrp="1"/>
          </p:cNvSpPr>
          <p:nvPr>
            <p:ph type="sldNum" sz="quarter" idx="5"/>
          </p:nvPr>
        </p:nvSpPr>
        <p:spPr/>
        <p:txBody>
          <a:bodyPr/>
          <a:lstStyle/>
          <a:p>
            <a:fld id="{5F540FB8-95F7-44CD-AFD9-064716362DE3}" type="slidenum">
              <a:rPr lang="en-US" smtClean="0"/>
              <a:t>12</a:t>
            </a:fld>
            <a:endParaRPr lang="en-US"/>
          </a:p>
        </p:txBody>
      </p:sp>
    </p:spTree>
    <p:extLst>
      <p:ext uri="{BB962C8B-B14F-4D97-AF65-F5344CB8AC3E}">
        <p14:creationId xmlns:p14="http://schemas.microsoft.com/office/powerpoint/2010/main" val="2520220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Each of the 6 dimensions is assigned a severity rating from the Risk Rating Matrix</a:t>
            </a:r>
            <a:r>
              <a:rPr lang="en-US" b="1" dirty="0">
                <a:latin typeface="+mn-lt"/>
                <a:ea typeface="+mn-ea"/>
              </a:rPr>
              <a:t>. </a:t>
            </a:r>
            <a:r>
              <a:rPr lang="en-US" dirty="0">
                <a:latin typeface="Times New Roman" charset="0"/>
                <a:ea typeface="MS PGothic" charset="0"/>
              </a:rPr>
              <a:t>To determine the multidimensional severity and risk in each Dimension, consider the three H’s – 1. History, 2. Here and Now, 3. How Worried Now for each dimension and decide on a risk rating on a scale of 0 to 4. We will go over the Three H’s in just a bit.</a:t>
            </a:r>
          </a:p>
          <a:p>
            <a:endParaRPr lang="en-US" dirty="0">
              <a:latin typeface="Times New Roman" charset="0"/>
              <a:ea typeface="MS PGothic" charset="0"/>
            </a:endParaRPr>
          </a:p>
          <a:p>
            <a:r>
              <a:rPr lang="en-US" dirty="0">
                <a:latin typeface="Times New Roman" charset="0"/>
                <a:ea typeface="MS PGothic" charset="0"/>
              </a:rPr>
              <a:t>Evaluating the risk rating for each dimension quickly highlights which dimensions are a priority to consider in treatment planning and level of care placement–which will be discussed later on in the webinar. In many cases utilization management</a:t>
            </a:r>
            <a:r>
              <a:rPr lang="en-US" dirty="0"/>
              <a:t> determination begins with the severity assigned to a case based on the Risk Rating Profile. </a:t>
            </a:r>
          </a:p>
          <a:p>
            <a:endParaRPr lang="en-US" dirty="0"/>
          </a:p>
          <a:p>
            <a:r>
              <a:rPr lang="en-US" b="1" dirty="0"/>
              <a:t>The paper ASAM Criteria Assessment Interview Guide individualizes the </a:t>
            </a:r>
            <a:r>
              <a:rPr lang="en-US" b="1" dirty="0" err="1"/>
              <a:t>risck</a:t>
            </a:r>
            <a:r>
              <a:rPr lang="en-US" b="1" dirty="0"/>
              <a:t> ratings to the Dimension. Which is helpful when needing examples of what a risk rating for a specific dimension looks like. </a:t>
            </a:r>
            <a:endParaRPr lang="en-US" dirty="0"/>
          </a:p>
          <a:p>
            <a:endParaRPr lang="en-US" b="1" dirty="0">
              <a:latin typeface="Times New Roman" charset="0"/>
              <a:ea typeface="MS PGothic" charset="0"/>
            </a:endParaRPr>
          </a:p>
          <a:p>
            <a:r>
              <a:rPr lang="en-US" b="1" dirty="0">
                <a:latin typeface="Times New Roman" charset="0"/>
                <a:ea typeface="MS PGothic" charset="0"/>
              </a:rPr>
              <a:t>Caution to be shared with learners</a:t>
            </a:r>
            <a:r>
              <a:rPr lang="en-US" dirty="0">
                <a:latin typeface="Times New Roman" charset="0"/>
                <a:ea typeface="MS PGothic" charset="0"/>
              </a:rPr>
              <a:t>: These ratings are provided to help clinicians and other assessors understand and articulate severity and risk. These ratings are NOT meant to replace the specific Admission Criteria specifications for each level of care (in other words having a RR of mostly 2 does not necessarily=IOP), nor by using mathematical reasoning to determine LOC.</a:t>
            </a:r>
          </a:p>
          <a:p>
            <a:endParaRPr lang="en-US" dirty="0">
              <a:latin typeface="Times New Roman" charset="0"/>
              <a:ea typeface="MS PGothic" charset="0"/>
            </a:endParaRPr>
          </a:p>
          <a:p>
            <a:r>
              <a:rPr lang="en-US" dirty="0">
                <a:latin typeface="Times New Roman" charset="0"/>
                <a:ea typeface="MS PGothic" charset="0"/>
              </a:rPr>
              <a:t>In other words, these 0 - 4 ratings are not meant to be used to shortcut a comprehensive assessment and use of the Admission Criteria specifications.  For example, these ratings are not meant to add up the six dimensions score and divide by six and that is the level of care.  Or to say a patient only gets into Level 4 if all the dimensions are a score of 4. Or to say a patient only gets into Level 3.5 if Dimensions 1 -3 are a score of 3 or 4 etc.</a:t>
            </a:r>
          </a:p>
          <a:p>
            <a:endParaRPr lang="en-US" dirty="0">
              <a:latin typeface="Times New Roman" charset="0"/>
              <a:ea typeface="MS PGothic" charset="0"/>
            </a:endParaRPr>
          </a:p>
          <a:p>
            <a:r>
              <a:rPr lang="en-US" dirty="0">
                <a:latin typeface="Times New Roman" charset="0"/>
                <a:ea typeface="MS PGothic" charset="0"/>
              </a:rPr>
              <a:t>Refer to </a:t>
            </a:r>
            <a:r>
              <a:rPr lang="en-US" b="1" dirty="0">
                <a:latin typeface="Times New Roman" charset="0"/>
                <a:ea typeface="MS PGothic" charset="0"/>
              </a:rPr>
              <a:t>pages 74-89</a:t>
            </a:r>
            <a:r>
              <a:rPr lang="en-US" dirty="0">
                <a:latin typeface="Times New Roman" charset="0"/>
                <a:ea typeface="MS PGothic" charset="0"/>
              </a:rPr>
              <a:t> in the ASAM Criteria textbook you will find more information and examples of risk ratings.</a:t>
            </a:r>
          </a:p>
          <a:p>
            <a:endParaRPr lang="en-US" dirty="0">
              <a:latin typeface="Times New Roman" charset="0"/>
              <a:ea typeface="MS PGothic" charset="0"/>
            </a:endParaRPr>
          </a:p>
          <a:p>
            <a:r>
              <a:rPr lang="en-US" dirty="0">
                <a:latin typeface="Times New Roman" charset="0"/>
                <a:ea typeface="MS PGothic" charset="0"/>
              </a:rPr>
              <a:t>So to be as clear The ideal method is to conduct a multidimensional clinical assessment to implement The ASAM Criteria which will = the most accurate recommendations. </a:t>
            </a:r>
            <a:endParaRPr lang="en-US" b="1" dirty="0"/>
          </a:p>
        </p:txBody>
      </p:sp>
      <p:sp>
        <p:nvSpPr>
          <p:cNvPr id="4" name="Slide Number Placeholder 3"/>
          <p:cNvSpPr>
            <a:spLocks noGrp="1"/>
          </p:cNvSpPr>
          <p:nvPr>
            <p:ph type="sldNum" sz="quarter" idx="5"/>
          </p:nvPr>
        </p:nvSpPr>
        <p:spPr/>
        <p:txBody>
          <a:bodyPr/>
          <a:lstStyle/>
          <a:p>
            <a:pPr defTabSz="1397660">
              <a:defRPr/>
            </a:pPr>
            <a:fld id="{BD9C3A12-1E0F-412B-B376-8089A55D946C}" type="slidenum">
              <a:rPr lang="uk-UA">
                <a:solidFill>
                  <a:prstClr val="black"/>
                </a:solidFill>
                <a:latin typeface="Calibri" panose="020F0502020204030204"/>
              </a:rPr>
              <a:pPr defTabSz="1397660">
                <a:defRPr/>
              </a:pPr>
              <a:t>13</a:t>
            </a:fld>
            <a:endParaRPr lang="uk-UA">
              <a:solidFill>
                <a:prstClr val="black"/>
              </a:solidFill>
              <a:latin typeface="Calibri" panose="020F0502020204030204"/>
            </a:endParaRPr>
          </a:p>
        </p:txBody>
      </p:sp>
    </p:spTree>
    <p:extLst>
      <p:ext uri="{BB962C8B-B14F-4D97-AF65-F5344CB8AC3E}">
        <p14:creationId xmlns:p14="http://schemas.microsoft.com/office/powerpoint/2010/main" val="296325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current ASAM Levels of Care. For adult &amp; Adolescents. </a:t>
            </a:r>
          </a:p>
        </p:txBody>
      </p:sp>
      <p:sp>
        <p:nvSpPr>
          <p:cNvPr id="4" name="Slide Number Placeholder 3"/>
          <p:cNvSpPr>
            <a:spLocks noGrp="1"/>
          </p:cNvSpPr>
          <p:nvPr>
            <p:ph type="sldNum" sz="quarter" idx="5"/>
          </p:nvPr>
        </p:nvSpPr>
        <p:spPr/>
        <p:txBody>
          <a:bodyPr/>
          <a:lstStyle/>
          <a:p>
            <a:fld id="{5F540FB8-95F7-44CD-AFD9-064716362DE3}" type="slidenum">
              <a:rPr lang="en-US" smtClean="0"/>
              <a:t>14</a:t>
            </a:fld>
            <a:endParaRPr lang="en-US"/>
          </a:p>
        </p:txBody>
      </p:sp>
    </p:spTree>
    <p:extLst>
      <p:ext uri="{BB962C8B-B14F-4D97-AF65-F5344CB8AC3E}">
        <p14:creationId xmlns:p14="http://schemas.microsoft.com/office/powerpoint/2010/main" val="1196081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endParaRPr lang="en-US" b="1" dirty="0"/>
          </a:p>
          <a:p>
            <a:pPr defTabSz="931774">
              <a:defRPr/>
            </a:pPr>
            <a:r>
              <a:rPr lang="en-US" b="1" dirty="0"/>
              <a:t>Speaker notes: </a:t>
            </a:r>
            <a:r>
              <a:rPr lang="en-US" dirty="0"/>
              <a:t>Withdrawal management (WM) refers to services required for Dimension 1,  which is Acute Intoxication and/or Withdrawal Potential. Most Ambulatory WM is done in an OP setting along with MAT services.  In DHS 75 under General requirements you will see that 75.24(2) &amp; 75.24(6) address withdrawals and acute intoxication. </a:t>
            </a:r>
          </a:p>
          <a:p>
            <a:pPr defTabSz="931774">
              <a:defRPr/>
            </a:pPr>
            <a:endParaRPr lang="en-US" dirty="0"/>
          </a:p>
          <a:p>
            <a:pPr defTabSz="931774">
              <a:defRPr/>
            </a:pPr>
            <a:r>
              <a:rPr lang="en-US" b="1" dirty="0"/>
              <a:t>75.24(2) EMERGENCY SERVICES. If a need is identified for immediate services related to withdrawal, acute intoxication, overdose, or other reason, the service may initiate treatment prior to completion of the comprehensive assessment or treatment plan.</a:t>
            </a:r>
          </a:p>
          <a:p>
            <a:pPr defTabSz="931774">
              <a:defRPr/>
            </a:pPr>
            <a:endParaRPr lang="en-US" b="1" dirty="0"/>
          </a:p>
          <a:p>
            <a:pPr defTabSz="931774">
              <a:defRPr/>
            </a:pPr>
            <a:r>
              <a:rPr lang="en-US" b="1" dirty="0"/>
              <a:t>75.24(6) SERVICE DELIVERY FOR INTOXICATED INDIVIDUALS. A service shall have written policies and procedures regarding clinically-appropriate response and services for individuals that present with symptoms of acute intoxication, withdrawal, or at risk of withdrawal. </a:t>
            </a:r>
          </a:p>
          <a:p>
            <a:pPr defTabSz="931774">
              <a:defRPr/>
            </a:pPr>
            <a:endParaRPr lang="en-US" b="1"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They are reluctant to receive tx because of the fear of w/d</a:t>
            </a:r>
            <a:r>
              <a:rPr lang="en-US" baseline="0" dirty="0"/>
              <a:t> or life without the drug or not so clear mind. This will give a chance to get through the insanity of w/d in a supportive/safe environment which will increase chances to continue w/ recommended tx.</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D6A2F0D7-93CF-1E4E-A460-F7D4A95B4C05}" type="slidenum">
              <a:rPr lang="en-US" smtClean="0"/>
              <a:t>17</a:t>
            </a:fld>
            <a:endParaRPr lang="en-US"/>
          </a:p>
        </p:txBody>
      </p:sp>
    </p:spTree>
    <p:extLst>
      <p:ext uri="{BB962C8B-B14F-4D97-AF65-F5344CB8AC3E}">
        <p14:creationId xmlns:p14="http://schemas.microsoft.com/office/powerpoint/2010/main" val="2228475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b="1" dirty="0"/>
              <a:t>Speaker notes: when determining severity in each dimension here are some key considerations  &amp; tips</a:t>
            </a:r>
            <a:endParaRPr lang="en-US" sz="1800" dirty="0"/>
          </a:p>
        </p:txBody>
      </p:sp>
      <p:sp>
        <p:nvSpPr>
          <p:cNvPr id="4" name="Slide Number Placeholder 3"/>
          <p:cNvSpPr>
            <a:spLocks noGrp="1"/>
          </p:cNvSpPr>
          <p:nvPr>
            <p:ph type="sldNum" sz="quarter" idx="5"/>
          </p:nvPr>
        </p:nvSpPr>
        <p:spPr/>
        <p:txBody>
          <a:bodyPr/>
          <a:lstStyle/>
          <a:p>
            <a:fld id="{38522891-C050-416F-A8BF-E30630708D3E}" type="slidenum">
              <a:rPr lang="en-US" smtClean="0"/>
              <a:t>18</a:t>
            </a:fld>
            <a:endParaRPr lang="en-US"/>
          </a:p>
        </p:txBody>
      </p:sp>
    </p:spTree>
    <p:extLst>
      <p:ext uri="{BB962C8B-B14F-4D97-AF65-F5344CB8AC3E}">
        <p14:creationId xmlns:p14="http://schemas.microsoft.com/office/powerpoint/2010/main" val="1720477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latin typeface="Times New Roman" charset="0"/>
                <a:ea typeface="MS PGothic" charset="0"/>
              </a:rPr>
              <a:t>To determine the multidimensional severity or level of function profile, consider each of the six ASAM Criteria dimensions as relevant assessment data organized under the three H’s - History, Here and Now, How Worried Now. You can also look on page 54-56 in the ASAM Criteria textbook for reference on History and hear and now. </a:t>
            </a:r>
          </a:p>
          <a:p>
            <a:endParaRPr lang="en-US" dirty="0">
              <a:latin typeface="Times New Roman" charset="0"/>
              <a:ea typeface="MS PGothic" charset="0"/>
            </a:endParaRPr>
          </a:p>
          <a:p>
            <a:r>
              <a:rPr lang="en-US" dirty="0">
                <a:latin typeface="Times New Roman" charset="0"/>
                <a:ea typeface="MS PGothic" charset="0"/>
              </a:rPr>
              <a:t>The </a:t>
            </a:r>
            <a:r>
              <a:rPr lang="en-US" b="1" dirty="0">
                <a:latin typeface="Times New Roman" charset="0"/>
                <a:ea typeface="MS PGothic" charset="0"/>
              </a:rPr>
              <a:t>History</a:t>
            </a:r>
            <a:r>
              <a:rPr lang="en-US" dirty="0">
                <a:latin typeface="Times New Roman" charset="0"/>
                <a:ea typeface="MS PGothic" charset="0"/>
              </a:rPr>
              <a:t> of a client’s past signs, symptoms and treatment is important, but never overrides the Here and Now of how a client is presenting currently in signs and symptoms. e.g., if a person has by History had severe alcohol withdrawal with seizures, but has not been drinking in the “Here and Now” at a rate or quantity that would predict any significant withdrawal; and as you look at them, they are not shaky or in withdrawal, so you are not Worried about severe withdrawal - then there is no significant Dimension 1 severity. Dimension 1 is acute intoxication and/or withdrawal potential. </a:t>
            </a:r>
          </a:p>
          <a:p>
            <a:endParaRPr lang="en-US" dirty="0">
              <a:latin typeface="Times New Roman" charset="0"/>
              <a:ea typeface="MS PGothic" charset="0"/>
            </a:endParaRPr>
          </a:p>
          <a:p>
            <a:r>
              <a:rPr lang="en-US" dirty="0">
                <a:latin typeface="Times New Roman" charset="0"/>
                <a:ea typeface="MS PGothic" charset="0"/>
              </a:rPr>
              <a:t>The </a:t>
            </a:r>
            <a:r>
              <a:rPr lang="en-US" b="1" dirty="0">
                <a:latin typeface="Times New Roman" charset="0"/>
                <a:ea typeface="MS PGothic" charset="0"/>
              </a:rPr>
              <a:t>Here and Now </a:t>
            </a:r>
            <a:r>
              <a:rPr lang="en-US" dirty="0">
                <a:latin typeface="Times New Roman" charset="0"/>
                <a:ea typeface="MS PGothic" charset="0"/>
              </a:rPr>
              <a:t>presentation of a client’s current information of substance use and mental health signs and symptoms can override the History e.g., if a person has never had serious suicidal behavior before by History; and in the </a:t>
            </a:r>
            <a:r>
              <a:rPr lang="en-US" b="1" dirty="0">
                <a:latin typeface="Times New Roman" charset="0"/>
                <a:ea typeface="MS PGothic" charset="0"/>
              </a:rPr>
              <a:t>Here and Now </a:t>
            </a:r>
            <a:r>
              <a:rPr lang="en-US" dirty="0">
                <a:latin typeface="Times New Roman" charset="0"/>
                <a:ea typeface="MS PGothic" charset="0"/>
              </a:rPr>
              <a:t>is indeed depressed and impulsively suicidal, you would not dismiss their severe suicidality just because they had never done anything serious before.  Especially if you talked with them </a:t>
            </a:r>
            <a:r>
              <a:rPr lang="en-US" b="1" dirty="0">
                <a:latin typeface="Times New Roman" charset="0"/>
                <a:ea typeface="MS PGothic" charset="0"/>
              </a:rPr>
              <a:t>now </a:t>
            </a:r>
            <a:r>
              <a:rPr lang="en-US" dirty="0">
                <a:latin typeface="Times New Roman" charset="0"/>
                <a:ea typeface="MS PGothic" charset="0"/>
              </a:rPr>
              <a:t>and you </a:t>
            </a:r>
            <a:r>
              <a:rPr lang="en-US" b="1" dirty="0">
                <a:latin typeface="Times New Roman" charset="0"/>
                <a:ea typeface="MS PGothic" charset="0"/>
              </a:rPr>
              <a:t>are Worried </a:t>
            </a:r>
            <a:r>
              <a:rPr lang="en-US" dirty="0">
                <a:latin typeface="Times New Roman" charset="0"/>
                <a:ea typeface="MS PGothic" charset="0"/>
              </a:rPr>
              <a:t>that they could not reach out to someone if they become impulsive, then the Dimension 3 severity would be quite high. Dimension 3 being emotional, Behavioral and cognitive conditions or complications.</a:t>
            </a:r>
          </a:p>
          <a:p>
            <a:r>
              <a:rPr lang="en-US" dirty="0">
                <a:latin typeface="Times New Roman" charset="0"/>
                <a:ea typeface="MS PGothic" charset="0"/>
              </a:rPr>
              <a:t> </a:t>
            </a:r>
          </a:p>
          <a:p>
            <a:r>
              <a:rPr lang="en-US" b="1" dirty="0">
                <a:latin typeface="Times New Roman" charset="0"/>
                <a:ea typeface="MS PGothic" charset="0"/>
              </a:rPr>
              <a:t>How Worried Now </a:t>
            </a:r>
            <a:r>
              <a:rPr lang="en-US" dirty="0">
                <a:latin typeface="Times New Roman" charset="0"/>
                <a:ea typeface="MS PGothic" charset="0"/>
              </a:rPr>
              <a:t>you are as the clinician, counselor or assessor determines the severity or level of function (LOF) rating for each ASAM dimension.  The combination of the three H’s: History; Here and Now; and How Worried Now guides the clinician in presenting the severity and LOF profile. </a:t>
            </a:r>
          </a:p>
          <a:p>
            <a:endParaRPr lang="en-US" dirty="0">
              <a:latin typeface="Times New Roman" charset="0"/>
              <a:ea typeface="MS PGothic" charset="0"/>
            </a:endParaRP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A63AA18B-CA3C-48E7-BCDF-ED671917356F}" type="slidenum">
              <a:rPr lang="en-US" smtClean="0"/>
              <a:t>19</a:t>
            </a:fld>
            <a:endParaRPr lang="en-US"/>
          </a:p>
        </p:txBody>
      </p:sp>
    </p:spTree>
    <p:extLst>
      <p:ext uri="{BB962C8B-B14F-4D97-AF65-F5344CB8AC3E}">
        <p14:creationId xmlns:p14="http://schemas.microsoft.com/office/powerpoint/2010/main" val="262636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BA9E4A6E-24D8-4CAC-925B-3D9B81FCC699}" type="slidenum">
              <a:rPr lang="en-US">
                <a:solidFill>
                  <a:prstClr val="black"/>
                </a:solidFill>
                <a:latin typeface="Calibri"/>
              </a:rPr>
              <a:pPr defTabSz="931774">
                <a:defRPr/>
              </a:pPr>
              <a:t>20</a:t>
            </a:fld>
            <a:endParaRPr lang="en-US" dirty="0">
              <a:solidFill>
                <a:prstClr val="black"/>
              </a:solidFill>
              <a:latin typeface="Calibri"/>
            </a:endParaRPr>
          </a:p>
        </p:txBody>
      </p:sp>
    </p:spTree>
    <p:extLst>
      <p:ext uri="{BB962C8B-B14F-4D97-AF65-F5344CB8AC3E}">
        <p14:creationId xmlns:p14="http://schemas.microsoft.com/office/powerpoint/2010/main" val="1691324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rPr>
              <a:t>A common citation is providers not being able to show the criteria or how they determined the recommended placement or LOC. Providers must be able to show the department the criteria they used for placement or LOC recommendations. </a:t>
            </a:r>
          </a:p>
          <a:p>
            <a:pPr marL="285750" indent="-285750">
              <a:buFont typeface="Arial" panose="020B0604020202020204" pitchFamily="34" charset="0"/>
              <a:buChar char="•"/>
            </a:pPr>
            <a:endParaRPr lang="en-US" sz="12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rPr>
              <a:t>Example, an outpatient clinic uses the ASAM questions, but the level of care is always ‘outpatient service’.  The auditors ask to see how they determined that level of care and they could not show anything (no dimensional risks).  The level of care was chosen based on what they can offer, not what the patient needs based on the responses they provided on the assessment tool.</a:t>
            </a:r>
          </a:p>
          <a:p>
            <a:pPr marL="285750" indent="-285750">
              <a:buFont typeface="Arial" panose="020B0604020202020204" pitchFamily="34" charset="0"/>
              <a:buChar char="•"/>
            </a:pPr>
            <a:endParaRPr lang="en-US" sz="12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sz="1200" dirty="0">
                <a:effectLst/>
                <a:latin typeface="Times New Roman" panose="02020603050405020304" pitchFamily="18" charset="0"/>
              </a:rPr>
              <a:t>You can use the questions from your program’s assessment which should address questions in all 6 dimensions, but you will also need to show how you used the responses from the assessment questions to determine the risk ratings for each 6 dimensions which then determines the level of care you are recommending. </a:t>
            </a:r>
          </a:p>
          <a:p>
            <a:pPr marL="285750" indent="-285750">
              <a:buFont typeface="Arial" panose="020B0604020202020204" pitchFamily="34" charset="0"/>
              <a:buChar char="•"/>
            </a:pPr>
            <a:endParaRPr lang="en-US" sz="12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F540FB8-95F7-44CD-AFD9-064716362DE3}" type="slidenum">
              <a:rPr lang="en-US" smtClean="0"/>
              <a:t>21</a:t>
            </a:fld>
            <a:endParaRPr lang="en-US"/>
          </a:p>
        </p:txBody>
      </p:sp>
    </p:spTree>
    <p:extLst>
      <p:ext uri="{BB962C8B-B14F-4D97-AF65-F5344CB8AC3E}">
        <p14:creationId xmlns:p14="http://schemas.microsoft.com/office/powerpoint/2010/main" val="2754506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 have to have this copyright notice</a:t>
            </a:r>
          </a:p>
        </p:txBody>
      </p:sp>
      <p:sp>
        <p:nvSpPr>
          <p:cNvPr id="4" name="Slide Number Placeholder 3"/>
          <p:cNvSpPr>
            <a:spLocks noGrp="1"/>
          </p:cNvSpPr>
          <p:nvPr>
            <p:ph type="sldNum" sz="quarter" idx="10"/>
          </p:nvPr>
        </p:nvSpPr>
        <p:spPr/>
        <p:txBody>
          <a:bodyPr/>
          <a:lstStyle/>
          <a:p>
            <a:fld id="{D6A2F0D7-93CF-1E4E-A460-F7D4A95B4C05}" type="slidenum">
              <a:rPr lang="en-US" smtClean="0"/>
              <a:t>2</a:t>
            </a:fld>
            <a:endParaRPr lang="en-US"/>
          </a:p>
        </p:txBody>
      </p:sp>
    </p:spTree>
    <p:extLst>
      <p:ext uri="{BB962C8B-B14F-4D97-AF65-F5344CB8AC3E}">
        <p14:creationId xmlns:p14="http://schemas.microsoft.com/office/powerpoint/2010/main" val="1333442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primary goal underlying the criteria presented here is for the patient to be</a:t>
            </a:r>
          </a:p>
          <a:p>
            <a:r>
              <a:rPr lang="en-US" dirty="0"/>
              <a:t>placed in the most appropriate level of care. For both clinical and financial</a:t>
            </a:r>
          </a:p>
          <a:p>
            <a:r>
              <a:rPr lang="en-US" dirty="0"/>
              <a:t>resource reasons, the preferable level of care is that which is the least intensive</a:t>
            </a:r>
          </a:p>
          <a:p>
            <a:r>
              <a:rPr lang="en-US" dirty="0"/>
              <a:t>while still meeting treatment objectives and providing safety and security for the</a:t>
            </a:r>
          </a:p>
          <a:p>
            <a:r>
              <a:rPr lang="en-US" dirty="0"/>
              <a:t>patient.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22</a:t>
            </a:fld>
            <a:endParaRPr lang="en-US"/>
          </a:p>
        </p:txBody>
      </p:sp>
    </p:spTree>
    <p:extLst>
      <p:ext uri="{BB962C8B-B14F-4D97-AF65-F5344CB8AC3E}">
        <p14:creationId xmlns:p14="http://schemas.microsoft.com/office/powerpoint/2010/main" val="4211862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out this handout or you can drawl something similar on a blank piece of paper. </a:t>
            </a:r>
          </a:p>
        </p:txBody>
      </p:sp>
      <p:sp>
        <p:nvSpPr>
          <p:cNvPr id="4" name="Slide Number Placeholder 3"/>
          <p:cNvSpPr>
            <a:spLocks noGrp="1"/>
          </p:cNvSpPr>
          <p:nvPr>
            <p:ph type="sldNum" sz="quarter" idx="5"/>
          </p:nvPr>
        </p:nvSpPr>
        <p:spPr/>
        <p:txBody>
          <a:bodyPr/>
          <a:lstStyle/>
          <a:p>
            <a:fld id="{5F540FB8-95F7-44CD-AFD9-064716362DE3}" type="slidenum">
              <a:rPr lang="en-US" smtClean="0"/>
              <a:t>24</a:t>
            </a:fld>
            <a:endParaRPr lang="en-US"/>
          </a:p>
        </p:txBody>
      </p:sp>
    </p:spTree>
    <p:extLst>
      <p:ext uri="{BB962C8B-B14F-4D97-AF65-F5344CB8AC3E}">
        <p14:creationId xmlns:p14="http://schemas.microsoft.com/office/powerpoint/2010/main" val="3588793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dad posing for this pic for me after I told him that I was a hooker…. I pause so to allow for the uncomfortable silents and allow his brain to go in 5 million directs on this and then I said you know in rugby its a position I play on my rugby team dad!</a:t>
            </a:r>
          </a:p>
        </p:txBody>
      </p:sp>
      <p:sp>
        <p:nvSpPr>
          <p:cNvPr id="4" name="Slide Number Placeholder 3"/>
          <p:cNvSpPr>
            <a:spLocks noGrp="1"/>
          </p:cNvSpPr>
          <p:nvPr>
            <p:ph type="sldNum" sz="quarter" idx="10"/>
          </p:nvPr>
        </p:nvSpPr>
        <p:spPr/>
        <p:txBody>
          <a:bodyPr/>
          <a:lstStyle/>
          <a:p>
            <a:fld id="{BA9E4A6E-24D8-4CAC-925B-3D9B81FCC699}" type="slidenum">
              <a:rPr lang="en-US" smtClean="0"/>
              <a:t>25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551982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moving forward…….</a:t>
            </a:r>
          </a:p>
        </p:txBody>
      </p:sp>
      <p:sp>
        <p:nvSpPr>
          <p:cNvPr id="4" name="Slide Number Placeholder 3"/>
          <p:cNvSpPr>
            <a:spLocks noGrp="1"/>
          </p:cNvSpPr>
          <p:nvPr>
            <p:ph type="sldNum" sz="quarter" idx="10"/>
          </p:nvPr>
        </p:nvSpPr>
        <p:spPr/>
        <p:txBody>
          <a:bodyPr/>
          <a:lstStyle/>
          <a:p>
            <a:fld id="{BA9E4A6E-24D8-4CAC-925B-3D9B81FCC699}" type="slidenum">
              <a:rPr lang="en-US" smtClean="0"/>
              <a:t>26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212761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E4A6E-24D8-4CAC-925B-3D9B81FCC699}" type="slidenum">
              <a:rPr lang="en-US" smtClean="0"/>
              <a:t>27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638298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E4A6E-24D8-4CAC-925B-3D9B81FCC699}" type="slidenum">
              <a:rPr lang="en-US" smtClean="0"/>
              <a:t>29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041570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E4A6E-24D8-4CAC-925B-3D9B81FCC699}" type="slidenum">
              <a:rPr lang="en-US" smtClean="0"/>
              <a:t>30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429906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 has Mild</a:t>
            </a:r>
          </a:p>
        </p:txBody>
      </p:sp>
      <p:sp>
        <p:nvSpPr>
          <p:cNvPr id="4" name="Slide Number Placeholder 3"/>
          <p:cNvSpPr>
            <a:spLocks noGrp="1"/>
          </p:cNvSpPr>
          <p:nvPr>
            <p:ph type="sldNum" sz="quarter" idx="5"/>
          </p:nvPr>
        </p:nvSpPr>
        <p:spPr/>
        <p:txBody>
          <a:bodyPr/>
          <a:lstStyle/>
          <a:p>
            <a:fld id="{5F540FB8-95F7-44CD-AFD9-064716362DE3}" type="slidenum">
              <a:rPr lang="en-US" smtClean="0"/>
              <a:t>31</a:t>
            </a:fld>
            <a:endParaRPr lang="en-US"/>
          </a:p>
        </p:txBody>
      </p:sp>
    </p:spTree>
    <p:extLst>
      <p:ext uri="{BB962C8B-B14F-4D97-AF65-F5344CB8AC3E}">
        <p14:creationId xmlns:p14="http://schemas.microsoft.com/office/powerpoint/2010/main" val="2242834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Services required:</a:t>
            </a:r>
            <a:r>
              <a:rPr lang="en-US" baseline="0" dirty="0"/>
              <a:t> LowModerate-intensity withdrawal management services (realize length of time for withdrawal may be longer with an older adult).  Services including: </a:t>
            </a:r>
          </a:p>
          <a:p>
            <a:pPr marL="224298" indent="-224298">
              <a:buAutoNum type="arabicParenR"/>
            </a:pPr>
            <a:r>
              <a:rPr lang="en-US" baseline="0" dirty="0"/>
              <a:t>Availability of specialized clinical consultation and supervision for biomedical EBC problems</a:t>
            </a:r>
          </a:p>
          <a:p>
            <a:pPr marL="224298" indent="-224298">
              <a:buAutoNum type="arabicParenR"/>
            </a:pPr>
            <a:r>
              <a:rPr lang="en-US" baseline="0" dirty="0"/>
              <a:t>Ability to obtain a comprehensive medical history and physical examination at admission</a:t>
            </a:r>
          </a:p>
          <a:p>
            <a:pPr marL="224298" indent="-224298">
              <a:buAutoNum type="arabicParenR"/>
            </a:pPr>
            <a:r>
              <a:rPr lang="en-US" baseline="0" dirty="0"/>
              <a:t>Access to psychological and psychiatric consultation</a:t>
            </a:r>
          </a:p>
          <a:p>
            <a:pPr marL="224298" indent="-224298">
              <a:buAutoNum type="arabicParenR"/>
            </a:pPr>
            <a:r>
              <a:rPr lang="en-US" baseline="0" dirty="0"/>
              <a:t>Ability to conduct or arrange for laboratory and toxicological tests</a:t>
            </a:r>
          </a:p>
          <a:p>
            <a:pPr marL="224298" indent="-224298">
              <a:buAutoNum type="arabicParenR"/>
            </a:pPr>
            <a:r>
              <a:rPr lang="en-US" baseline="0" dirty="0"/>
              <a:t>24-hour access to emergency medical services</a:t>
            </a:r>
          </a:p>
          <a:p>
            <a:pPr marL="224298" indent="-224298">
              <a:buAutoNum type="arabicParenR"/>
            </a:pPr>
            <a:r>
              <a:rPr lang="en-US" baseline="0" dirty="0"/>
              <a:t>Ability to provide or assist in accessing transportation services for patients</a:t>
            </a:r>
          </a:p>
          <a:p>
            <a:pPr marL="224298" indent="-224298">
              <a:buAutoNum type="arabicParenR"/>
            </a:pPr>
            <a:r>
              <a:rPr lang="en-US" baseline="0" dirty="0"/>
              <a:t>Multidiciplinary staff to include medical and social services</a:t>
            </a:r>
            <a:endParaRPr lang="en-US" dirty="0"/>
          </a:p>
        </p:txBody>
      </p:sp>
      <p:sp>
        <p:nvSpPr>
          <p:cNvPr id="4" name="Slide Number Placeholder 3"/>
          <p:cNvSpPr>
            <a:spLocks noGrp="1"/>
          </p:cNvSpPr>
          <p:nvPr>
            <p:ph type="sldNum" sz="quarter" idx="10"/>
          </p:nvPr>
        </p:nvSpPr>
        <p:spPr/>
        <p:txBody>
          <a:bodyPr/>
          <a:lstStyle/>
          <a:p>
            <a:fld id="{BA9E4A6E-24D8-4CAC-925B-3D9B81FCC699}" type="slidenum">
              <a:rPr lang="en-US" smtClean="0"/>
              <a:t>33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90075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want to know</a:t>
            </a:r>
            <a:r>
              <a:rPr lang="en-US" baseline="0" dirty="0"/>
              <a:t> all medicines currently prescribed and taken– pay attention to OTC use also</a:t>
            </a:r>
            <a:endParaRPr lang="en-US" dirty="0"/>
          </a:p>
        </p:txBody>
      </p:sp>
      <p:sp>
        <p:nvSpPr>
          <p:cNvPr id="4" name="Slide Number Placeholder 3"/>
          <p:cNvSpPr>
            <a:spLocks noGrp="1"/>
          </p:cNvSpPr>
          <p:nvPr>
            <p:ph type="sldNum" sz="quarter" idx="10"/>
          </p:nvPr>
        </p:nvSpPr>
        <p:spPr/>
        <p:txBody>
          <a:bodyPr/>
          <a:lstStyle/>
          <a:p>
            <a:fld id="{BA9E4A6E-24D8-4CAC-925B-3D9B81FCC699}" type="slidenum">
              <a:rPr lang="en-US" smtClean="0"/>
              <a:t>34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2379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dirty="0"/>
              <a:t>Great news…..In mid-2022 ASAM released a free paper-based ASAM that can be found on our DHS 75 webpage, or you can click on the link in the slide and a copy is on the Wisconsin connect webpage. With this release, ASAM hopes to increase the quality and consistency of patient assessments and treatment recommendations. You should have the ASMA in a handout called ASAM-paper-based criteria </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5F540FB8-95F7-44CD-AFD9-064716362DE3}" type="slidenum">
              <a:rPr lang="en-US" smtClean="0"/>
              <a:t>3</a:t>
            </a:fld>
            <a:endParaRPr lang="en-US"/>
          </a:p>
        </p:txBody>
      </p:sp>
    </p:spTree>
    <p:extLst>
      <p:ext uri="{BB962C8B-B14F-4D97-AF65-F5344CB8AC3E}">
        <p14:creationId xmlns:p14="http://schemas.microsoft.com/office/powerpoint/2010/main" val="2011725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Services to</a:t>
            </a:r>
            <a:r>
              <a:rPr lang="en-US" baseline="0" dirty="0"/>
              <a:t> include moderate-intensity biomedical including case management to ensure further biomedical evaluation and treatment as part of the overall treatment plan</a:t>
            </a:r>
            <a:endParaRPr lang="en-US" dirty="0"/>
          </a:p>
        </p:txBody>
      </p:sp>
      <p:sp>
        <p:nvSpPr>
          <p:cNvPr id="4" name="Slide Number Placeholder 3"/>
          <p:cNvSpPr>
            <a:spLocks noGrp="1"/>
          </p:cNvSpPr>
          <p:nvPr>
            <p:ph type="sldNum" sz="quarter" idx="10"/>
          </p:nvPr>
        </p:nvSpPr>
        <p:spPr/>
        <p:txBody>
          <a:bodyPr/>
          <a:lstStyle/>
          <a:p>
            <a:fld id="{BA9E4A6E-24D8-4CAC-925B-3D9B81FCC699}" type="slidenum">
              <a:rPr lang="en-US" smtClean="0"/>
              <a:t>36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66539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E4A6E-24D8-4CAC-925B-3D9B81FCC699}" type="slidenum">
              <a:rPr lang="en-US" smtClean="0"/>
              <a:t>37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25564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intensity  Mental Health services are needed including case management to coordinate addiction and mental health care,</a:t>
            </a:r>
            <a:r>
              <a:rPr lang="en-US" baseline="0" dirty="0"/>
              <a:t> psychoeducation about mental disorders, co-occurring disorders support, and recovery groups to deal with emotional aspects of recovery</a:t>
            </a:r>
            <a:endParaRPr lang="en-US" dirty="0"/>
          </a:p>
        </p:txBody>
      </p:sp>
      <p:sp>
        <p:nvSpPr>
          <p:cNvPr id="4" name="Slide Number Placeholder 3"/>
          <p:cNvSpPr>
            <a:spLocks noGrp="1"/>
          </p:cNvSpPr>
          <p:nvPr>
            <p:ph type="sldNum" sz="quarter" idx="10"/>
          </p:nvPr>
        </p:nvSpPr>
        <p:spPr/>
        <p:txBody>
          <a:bodyPr/>
          <a:lstStyle/>
          <a:p>
            <a:fld id="{BA9E4A6E-24D8-4CAC-925B-3D9B81FCC699}" type="slidenum">
              <a:rPr lang="en-US" smtClean="0"/>
              <a:t>39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735941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E4A6E-24D8-4CAC-925B-3D9B81FCC699}" type="slidenum">
              <a:rPr lang="en-US" smtClean="0"/>
              <a:t>40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759000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Moderate intensity engagement/motivational strategies to try to engage patient in treatment. Any available systems leverage (family) used to align incentives to promote the patient’s engagement and investment in treatment. Preferred</a:t>
            </a:r>
            <a:r>
              <a:rPr lang="en-US" baseline="0" dirty="0"/>
              <a:t> strategies involve assertive community treatment (ACT).</a:t>
            </a:r>
            <a:endParaRPr lang="en-US" dirty="0"/>
          </a:p>
        </p:txBody>
      </p:sp>
      <p:sp>
        <p:nvSpPr>
          <p:cNvPr id="4" name="Slide Number Placeholder 3"/>
          <p:cNvSpPr>
            <a:spLocks noGrp="1"/>
          </p:cNvSpPr>
          <p:nvPr>
            <p:ph type="sldNum" sz="quarter" idx="10"/>
          </p:nvPr>
        </p:nvSpPr>
        <p:spPr/>
        <p:txBody>
          <a:bodyPr/>
          <a:lstStyle/>
          <a:p>
            <a:fld id="{BA9E4A6E-24D8-4CAC-925B-3D9B81FCC699}" type="slidenum">
              <a:rPr lang="en-US" smtClean="0"/>
              <a:t>42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961439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E4A6E-24D8-4CAC-925B-3D9B81FCC699}" type="slidenum">
              <a:rPr lang="en-US" smtClean="0"/>
              <a:t>43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395882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E4A6E-24D8-4CAC-925B-3D9B81FCC699}" type="slidenum">
              <a:rPr lang="en-US" smtClean="0"/>
              <a:t>44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943087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Moderate intensity relapse prevention services to monitor and strengthen the patient’s coping/use</a:t>
            </a:r>
            <a:r>
              <a:rPr lang="en-US" baseline="0" dirty="0"/>
              <a:t> avoidance skills. Patient needs relapse education, skills training, and help with integration into self/mutual help and community support groups, assertive case management. Medication management may be needed with anti-craving focus.  Patient may need addiction tx coupled with continuing outpatient mental health care.</a:t>
            </a:r>
            <a:endParaRPr lang="en-US" dirty="0"/>
          </a:p>
        </p:txBody>
      </p:sp>
      <p:sp>
        <p:nvSpPr>
          <p:cNvPr id="4" name="Slide Number Placeholder 3"/>
          <p:cNvSpPr>
            <a:spLocks noGrp="1"/>
          </p:cNvSpPr>
          <p:nvPr>
            <p:ph type="sldNum" sz="quarter" idx="10"/>
          </p:nvPr>
        </p:nvSpPr>
        <p:spPr/>
        <p:txBody>
          <a:bodyPr/>
          <a:lstStyle/>
          <a:p>
            <a:fld id="{BA9E4A6E-24D8-4CAC-925B-3D9B81FCC699}" type="slidenum">
              <a:rPr lang="en-US" smtClean="0"/>
              <a:t>46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052424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E4A6E-24D8-4CAC-925B-3D9B81FCC699}" type="slidenum">
              <a:rPr lang="en-US" smtClean="0"/>
              <a:t>47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907283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E4A6E-24D8-4CAC-925B-3D9B81FCC699}" type="slidenum">
              <a:rPr lang="en-US" smtClean="0"/>
              <a:t>48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292584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all being said …You may have heard me talk about ASAM working on the development of the 4</a:t>
            </a:r>
            <a:r>
              <a:rPr lang="en-US" baseline="30000" dirty="0"/>
              <a:t>th</a:t>
            </a:r>
            <a:r>
              <a:rPr lang="en-US" dirty="0"/>
              <a:t> edition and they recently announced that the</a:t>
            </a:r>
            <a:r>
              <a:rPr lang="en-US" b="0" i="0" dirty="0">
                <a:solidFill>
                  <a:srgbClr val="191919"/>
                </a:solidFill>
                <a:effectLst/>
                <a:latin typeface="Inter"/>
              </a:rPr>
              <a:t> Adult Volume of the ASAM Criteria Fourth Edition will be available in November 2023</a:t>
            </a:r>
            <a:r>
              <a:rPr lang="en-US" dirty="0"/>
              <a:t>. I have the link for the proposed updates in the slides at the end of the PP.</a:t>
            </a:r>
          </a:p>
          <a:p>
            <a:endParaRPr lang="en-US" dirty="0"/>
          </a:p>
          <a:p>
            <a:r>
              <a:rPr lang="en-US" b="1" dirty="0"/>
              <a:t>Summary of some of Major Changes to The ASAM Criteria 4th Edition</a:t>
            </a:r>
          </a:p>
          <a:p>
            <a:pPr marL="171450" indent="-171450">
              <a:buFont typeface="Arial" panose="020B0604020202020204" pitchFamily="34" charset="0"/>
              <a:buChar char="•"/>
            </a:pPr>
            <a:r>
              <a:rPr lang="en-US" dirty="0"/>
              <a:t>Updating the continuum of care to reflect the evolving treatment system. </a:t>
            </a:r>
          </a:p>
          <a:p>
            <a:pPr marL="171450" indent="-171450">
              <a:buFont typeface="Arial" panose="020B0604020202020204" pitchFamily="34" charset="0"/>
              <a:buChar char="•"/>
            </a:pPr>
            <a:r>
              <a:rPr lang="en-US" dirty="0"/>
              <a:t>Updating Level 3.7 to reflect care in residential settings (ASAM’s current 3.7 is medically monitored intensive INPATIENT services)</a:t>
            </a:r>
          </a:p>
          <a:p>
            <a:pPr marL="171450" indent="-171450">
              <a:buFont typeface="Arial" panose="020B0604020202020204" pitchFamily="34" charset="0"/>
              <a:buChar char="•"/>
            </a:pPr>
            <a:r>
              <a:rPr lang="en-US" dirty="0"/>
              <a:t>Better integration of biomedical services in the continuum</a:t>
            </a:r>
          </a:p>
          <a:p>
            <a:pPr marL="171450" indent="-171450">
              <a:buFont typeface="Arial" panose="020B0604020202020204" pitchFamily="34" charset="0"/>
              <a:buChar char="•"/>
            </a:pPr>
            <a:r>
              <a:rPr lang="en-US" dirty="0"/>
              <a:t>Clarify how recovery residences fit into the continuum of care</a:t>
            </a:r>
          </a:p>
          <a:p>
            <a:pPr marL="171450" indent="-171450">
              <a:buFont typeface="Arial" panose="020B0604020202020204" pitchFamily="34" charset="0"/>
              <a:buChar char="•"/>
            </a:pPr>
            <a:r>
              <a:rPr lang="en-US" dirty="0"/>
              <a:t>Better integration of withdrawal management services into the continuum of care</a:t>
            </a:r>
          </a:p>
          <a:p>
            <a:pPr marL="171450" indent="-171450">
              <a:buFont typeface="Arial" panose="020B0604020202020204" pitchFamily="34" charset="0"/>
              <a:buChar char="•"/>
            </a:pPr>
            <a:r>
              <a:rPr lang="en-US" dirty="0"/>
              <a:t>Encourage improved continuity of care along the continuum </a:t>
            </a:r>
          </a:p>
          <a:p>
            <a:pPr marL="628650" lvl="1" indent="-171450">
              <a:buFont typeface="Arial" panose="020B0604020202020204" pitchFamily="34" charset="0"/>
              <a:buChar char="•"/>
            </a:pPr>
            <a:r>
              <a:rPr lang="en-US" dirty="0"/>
              <a:t>Eliminate steep drop-offs in the intensity of clinical services</a:t>
            </a:r>
          </a:p>
          <a:p>
            <a:pPr marL="628650" lvl="1" indent="-171450">
              <a:buFont typeface="Arial" panose="020B0604020202020204" pitchFamily="34" charset="0"/>
              <a:buChar char="•"/>
            </a:pPr>
            <a:r>
              <a:rPr lang="en-US" dirty="0"/>
              <a:t>Facilitate transitions of care within programs</a:t>
            </a:r>
          </a:p>
          <a:p>
            <a:pPr marL="171450" indent="-171450">
              <a:buFont typeface="Arial" panose="020B0604020202020204" pitchFamily="34" charset="0"/>
              <a:buChar char="•"/>
            </a:pPr>
            <a:r>
              <a:rPr lang="en-US" dirty="0"/>
              <a:t>My personal favorite: Better Implementation Support for the ASAM Criteria Standards-o simplify the presentation of the standards to improve clarity and support implementation with greater fidelity</a:t>
            </a:r>
          </a:p>
          <a:p>
            <a:pPr marL="171450" indent="-171450">
              <a:buFont typeface="Arial" panose="020B0604020202020204" pitchFamily="34" charset="0"/>
              <a:buChar char="•"/>
            </a:pPr>
            <a:r>
              <a:rPr lang="en-US" dirty="0"/>
              <a:t>Updating the standards to reflect evolving priorities of the field-updated language use of telehealth-social determinist of health and so on </a:t>
            </a:r>
          </a:p>
          <a:p>
            <a:pPr marL="171450" indent="-171450">
              <a:buFont typeface="Arial" panose="020B0604020202020204" pitchFamily="34" charset="0"/>
              <a:buChar char="•"/>
            </a:pPr>
            <a:r>
              <a:rPr lang="en-US" dirty="0"/>
              <a:t>Incorporate treatment of individuals with cognitive impairments across the continuum</a:t>
            </a:r>
          </a:p>
          <a:p>
            <a:pPr marL="171450" indent="-171450">
              <a:buFont typeface="Arial" panose="020B0604020202020204" pitchFamily="34" charset="0"/>
              <a:buChar char="•"/>
            </a:pPr>
            <a:r>
              <a:rPr lang="en-US" dirty="0"/>
              <a:t>Support Better Communication of Medical Necessity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F540FB8-95F7-44CD-AFD9-064716362DE3}" type="slidenum">
              <a:rPr lang="en-US" smtClean="0"/>
              <a:t>4</a:t>
            </a:fld>
            <a:endParaRPr lang="en-US"/>
          </a:p>
        </p:txBody>
      </p:sp>
    </p:spTree>
    <p:extLst>
      <p:ext uri="{BB962C8B-B14F-4D97-AF65-F5344CB8AC3E}">
        <p14:creationId xmlns:p14="http://schemas.microsoft.com/office/powerpoint/2010/main" val="40181151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needs assistance in finding additional</a:t>
            </a:r>
            <a:r>
              <a:rPr lang="en-US" baseline="0" dirty="0"/>
              <a:t> recovery support</a:t>
            </a:r>
            <a:endParaRPr lang="en-US" dirty="0"/>
          </a:p>
        </p:txBody>
      </p:sp>
      <p:sp>
        <p:nvSpPr>
          <p:cNvPr id="4" name="Slide Number Placeholder 3"/>
          <p:cNvSpPr>
            <a:spLocks noGrp="1"/>
          </p:cNvSpPr>
          <p:nvPr>
            <p:ph type="sldNum" sz="quarter" idx="10"/>
          </p:nvPr>
        </p:nvSpPr>
        <p:spPr/>
        <p:txBody>
          <a:bodyPr/>
          <a:lstStyle/>
          <a:p>
            <a:fld id="{BA9E4A6E-24D8-4CAC-925B-3D9B81FCC699}" type="slidenum">
              <a:rPr lang="en-US" smtClean="0"/>
              <a:t>50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512902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E4A6E-24D8-4CAC-925B-3D9B81FCC699}" type="slidenum">
              <a:rPr lang="en-US" smtClean="0"/>
              <a:t>51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962356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2: IOP or Partial hospitalization/Day Tx</a:t>
            </a:r>
          </a:p>
        </p:txBody>
      </p:sp>
      <p:sp>
        <p:nvSpPr>
          <p:cNvPr id="4" name="Slide Number Placeholder 3"/>
          <p:cNvSpPr>
            <a:spLocks noGrp="1"/>
          </p:cNvSpPr>
          <p:nvPr>
            <p:ph type="sldNum" sz="quarter" idx="5"/>
          </p:nvPr>
        </p:nvSpPr>
        <p:spPr/>
        <p:txBody>
          <a:bodyPr/>
          <a:lstStyle/>
          <a:p>
            <a:fld id="{5F540FB8-95F7-44CD-AFD9-064716362DE3}" type="slidenum">
              <a:rPr lang="en-US" smtClean="0"/>
              <a:t>58</a:t>
            </a:fld>
            <a:endParaRPr lang="en-US"/>
          </a:p>
        </p:txBody>
      </p:sp>
    </p:spTree>
    <p:extLst>
      <p:ext uri="{BB962C8B-B14F-4D97-AF65-F5344CB8AC3E}">
        <p14:creationId xmlns:p14="http://schemas.microsoft.com/office/powerpoint/2010/main" val="3198063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r>
              <a:rPr lang="en-US" dirty="0"/>
              <a:t>There is nothing in this case that requires 24-hour treatment or 24-hour supportive living environment. </a:t>
            </a:r>
          </a:p>
          <a:p>
            <a:pPr marL="0" indent="0" defTabSz="931774">
              <a:buFont typeface="Arial" panose="020B0604020202020204" pitchFamily="34" charset="0"/>
              <a:buNone/>
              <a:defRPr/>
            </a:pPr>
            <a:r>
              <a:rPr lang="en-US" dirty="0"/>
              <a:t>He would not meet level 3 or 4 as there is no clinical data that would suggest imminent danger. Outpatient treatment with co-occurring enhanced services either level 1 or 2.1 (IOP) would be appropriate with the limited information we have at this point. Looking at DHS 75  ASAM Level 1 with </a:t>
            </a:r>
            <a:r>
              <a:rPr lang="en-US" sz="1200" dirty="0"/>
              <a:t>co-occurring enhanced services</a:t>
            </a:r>
            <a:r>
              <a:rPr lang="en-US" dirty="0"/>
              <a:t> would be 75.50 which is OP integrated behavioral health treatment services or 75.51 IOP-</a:t>
            </a:r>
            <a:r>
              <a:rPr lang="en-US" sz="1800" dirty="0">
                <a:effectLst/>
                <a:latin typeface="Times New Roman" panose="02020603050405020304" pitchFamily="18" charset="0"/>
                <a:ea typeface="Calibri" panose="020F0502020204030204" pitchFamily="34" charset="0"/>
              </a:rPr>
              <a:t>. Intensive outpatient treatment services which address patient needs for mental health, psychiatric, or medical services through integrated co-occurring treatment or through coordinated services, consultation, and referrals</a:t>
            </a:r>
            <a:endParaRPr lang="en-US" dirty="0"/>
          </a:p>
          <a:p>
            <a:pPr marL="0" indent="0" defTabSz="931774">
              <a:buFont typeface="Arial" panose="020B0604020202020204" pitchFamily="34" charset="0"/>
              <a:buNone/>
              <a:defRPr/>
            </a:pPr>
            <a:endParaRPr lang="en-US" dirty="0"/>
          </a:p>
          <a:p>
            <a:pPr marL="0" indent="0" defTabSz="931774">
              <a:buFont typeface="Arial" panose="020B0604020202020204" pitchFamily="34" charset="0"/>
              <a:buNone/>
              <a:defRPr/>
            </a:pPr>
            <a:r>
              <a:rPr lang="en-US" dirty="0"/>
              <a:t>Debrief after the large group discussion: </a:t>
            </a:r>
          </a:p>
          <a:p>
            <a:pPr marL="0" indent="0" defTabSz="931774">
              <a:buFont typeface="Arial" panose="020B0604020202020204" pitchFamily="34" charset="0"/>
              <a:buNone/>
              <a:defRPr/>
            </a:pPr>
            <a:r>
              <a:rPr lang="en-US" dirty="0"/>
              <a:t>The importance of the ASAM we did with Mr. U is to help determine treatment planning and the level of care that is the least intensive, but safe level that can provide the services needed for </a:t>
            </a:r>
            <a:r>
              <a:rPr lang="en-US" dirty="0" err="1"/>
              <a:t>Mr.Rodriguez</a:t>
            </a:r>
            <a:r>
              <a:rPr lang="en-US" dirty="0"/>
              <a:t>:</a:t>
            </a:r>
          </a:p>
          <a:p>
            <a:pPr marL="0" indent="0" defTabSz="931774">
              <a:buFont typeface="Arial" panose="020B0604020202020204" pitchFamily="34" charset="0"/>
              <a:buNone/>
              <a:defRPr/>
            </a:pPr>
            <a:endParaRPr lang="en-US" dirty="0"/>
          </a:p>
          <a:p>
            <a:pPr marL="0" indent="0" defTabSz="931774">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fld id="{38522891-C050-416F-A8BF-E30630708D3E}" type="slidenum">
              <a:rPr lang="en-US" smtClean="0"/>
              <a:t>61</a:t>
            </a:fld>
            <a:endParaRPr lang="en-US"/>
          </a:p>
        </p:txBody>
      </p:sp>
    </p:spTree>
    <p:extLst>
      <p:ext uri="{BB962C8B-B14F-4D97-AF65-F5344CB8AC3E}">
        <p14:creationId xmlns:p14="http://schemas.microsoft.com/office/powerpoint/2010/main" val="3073083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5F540FB8-95F7-44CD-AFD9-064716362DE3}" type="slidenum">
              <a:rPr lang="en-US" smtClean="0"/>
              <a:t>63</a:t>
            </a:fld>
            <a:endParaRPr lang="en-US"/>
          </a:p>
        </p:txBody>
      </p:sp>
    </p:spTree>
    <p:extLst>
      <p:ext uri="{BB962C8B-B14F-4D97-AF65-F5344CB8AC3E}">
        <p14:creationId xmlns:p14="http://schemas.microsoft.com/office/powerpoint/2010/main" val="11063701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part of the case study AKA  Bio your focus will be 1-5. #1 is your case study</a:t>
            </a:r>
          </a:p>
        </p:txBody>
      </p:sp>
      <p:sp>
        <p:nvSpPr>
          <p:cNvPr id="4" name="Slide Number Placeholder 3"/>
          <p:cNvSpPr>
            <a:spLocks noGrp="1"/>
          </p:cNvSpPr>
          <p:nvPr>
            <p:ph type="sldNum" sz="quarter" idx="5"/>
          </p:nvPr>
        </p:nvSpPr>
        <p:spPr/>
        <p:txBody>
          <a:bodyPr/>
          <a:lstStyle/>
          <a:p>
            <a:fld id="{5F540FB8-95F7-44CD-AFD9-064716362DE3}" type="slidenum">
              <a:rPr lang="en-US" smtClean="0"/>
              <a:t>64</a:t>
            </a:fld>
            <a:endParaRPr lang="en-US"/>
          </a:p>
        </p:txBody>
      </p:sp>
    </p:spTree>
    <p:extLst>
      <p:ext uri="{BB962C8B-B14F-4D97-AF65-F5344CB8AC3E}">
        <p14:creationId xmlns:p14="http://schemas.microsoft.com/office/powerpoint/2010/main" val="15750590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read you a case study of Stephine and you should also have a copy. I would like for you to  determine her LOC and what you would address on her treatment plan.  Please feel free to use the </a:t>
            </a:r>
            <a:r>
              <a:rPr lang="en-US" dirty="0" err="1"/>
              <a:t>tx</a:t>
            </a:r>
            <a:r>
              <a:rPr lang="en-US" dirty="0"/>
              <a:t> plan handout, the short ASAM or the ASAM Paper based ASAM.</a:t>
            </a:r>
          </a:p>
          <a:p>
            <a:endParaRPr lang="en-US" dirty="0"/>
          </a:p>
          <a:p>
            <a:r>
              <a:rPr lang="en-US" dirty="0"/>
              <a:t>I am going to break you up in groups of _____. </a:t>
            </a:r>
          </a:p>
          <a:p>
            <a:pPr marL="228600" indent="-228600">
              <a:buFont typeface="+mj-lt"/>
              <a:buAutoNum type="arabicPeriod"/>
            </a:pPr>
            <a:r>
              <a:rPr lang="en-US" dirty="0"/>
              <a:t>You can decide if one person in your group reads Stephine's case study (AKA Bio-psychosocial) or you read it on your own</a:t>
            </a:r>
          </a:p>
          <a:p>
            <a:pPr marL="228600" indent="-228600">
              <a:buFont typeface="+mj-lt"/>
              <a:buAutoNum type="arabicPeriod"/>
            </a:pPr>
            <a:r>
              <a:rPr lang="en-US" dirty="0"/>
              <a:t>Your group will need to capture information identify in Steph bio that fit into each dimension. Don’t forget to rule in or out immediate needs and/or imminent danger </a:t>
            </a:r>
          </a:p>
          <a:p>
            <a:pPr marL="228600" indent="-228600">
              <a:buFont typeface="+mj-lt"/>
              <a:buAutoNum type="arabicPeriod"/>
            </a:pPr>
            <a:r>
              <a:rPr lang="en-US" dirty="0"/>
              <a:t>Then you will need to decide on a risk rating for each of the 6 dimensions</a:t>
            </a:r>
          </a:p>
          <a:p>
            <a:pPr marL="228600" indent="-228600">
              <a:buFont typeface="+mj-lt"/>
              <a:buAutoNum type="arabicPeriod"/>
            </a:pPr>
            <a:r>
              <a:rPr lang="en-US" dirty="0"/>
              <a:t>Identify Driving Dimensions Identification (highest severity/what worries you the most) </a:t>
            </a:r>
          </a:p>
          <a:p>
            <a:pPr marL="228600" indent="-228600">
              <a:buFont typeface="+mj-lt"/>
              <a:buAutoNum type="arabicPeriod"/>
            </a:pPr>
            <a:r>
              <a:rPr lang="en-US" dirty="0"/>
              <a:t>Lastly what is the recommended Level Of Care (LOC)  Placement</a:t>
            </a:r>
          </a:p>
          <a:p>
            <a:pPr marL="0" indent="0">
              <a:buFont typeface="+mj-lt"/>
              <a:buNone/>
            </a:pPr>
            <a:endParaRPr lang="en-US" dirty="0"/>
          </a:p>
          <a:p>
            <a:endParaRPr lang="en-US" dirty="0"/>
          </a:p>
          <a:p>
            <a:r>
              <a:rPr lang="en-US" dirty="0"/>
              <a:t>Bio-Psychosocial Assessment</a:t>
            </a:r>
          </a:p>
          <a:p>
            <a:r>
              <a:rPr lang="en-US" dirty="0"/>
              <a:t>ASAM 6 Dimensional Analysis</a:t>
            </a:r>
          </a:p>
          <a:p>
            <a:r>
              <a:rPr lang="en-US" dirty="0"/>
              <a:t>Risk Assessment</a:t>
            </a:r>
          </a:p>
          <a:p>
            <a:r>
              <a:rPr lang="en-US" dirty="0"/>
              <a:t>Driving Dimensions Identification (highest severity/what worries you the most) </a:t>
            </a:r>
          </a:p>
          <a:p>
            <a:r>
              <a:rPr lang="en-US" dirty="0"/>
              <a:t>Level Of Care (LOC)  Placement</a:t>
            </a:r>
          </a:p>
          <a:p>
            <a:endParaRPr lang="en-US" dirty="0"/>
          </a:p>
        </p:txBody>
      </p:sp>
      <p:sp>
        <p:nvSpPr>
          <p:cNvPr id="4" name="Slide Number Placeholder 3"/>
          <p:cNvSpPr>
            <a:spLocks noGrp="1"/>
          </p:cNvSpPr>
          <p:nvPr>
            <p:ph type="sldNum" sz="quarter" idx="5"/>
          </p:nvPr>
        </p:nvSpPr>
        <p:spPr/>
        <p:txBody>
          <a:bodyPr/>
          <a:lstStyle/>
          <a:p>
            <a:fld id="{5F540FB8-95F7-44CD-AFD9-064716362DE3}" type="slidenum">
              <a:rPr lang="en-US" smtClean="0"/>
              <a:t>65</a:t>
            </a:fld>
            <a:endParaRPr lang="en-US"/>
          </a:p>
        </p:txBody>
      </p:sp>
    </p:spTree>
    <p:extLst>
      <p:ext uri="{BB962C8B-B14F-4D97-AF65-F5344CB8AC3E}">
        <p14:creationId xmlns:p14="http://schemas.microsoft.com/office/powerpoint/2010/main" val="2481699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E4A6E-24D8-4CAC-925B-3D9B81FCC6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83253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focus on 6 &amp; 7. #1 is your case study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540FB8-95F7-44CD-AFD9-064716362DE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28028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b="1" dirty="0"/>
              <a:t>Problem List Creation- based off #4- (</a:t>
            </a:r>
            <a:r>
              <a:rPr lang="en-US" dirty="0"/>
              <a:t>Driving Dimensions Identification -highest severity/what worries you the most) </a:t>
            </a:r>
            <a:endParaRPr lang="en-US" b="1" dirty="0"/>
          </a:p>
          <a:p>
            <a:pPr marL="342900" indent="-342900">
              <a:buFont typeface="+mj-lt"/>
              <a:buAutoNum type="arabicPeriod"/>
            </a:pPr>
            <a:endParaRPr lang="en-US" b="1" dirty="0"/>
          </a:p>
          <a:p>
            <a:pPr marL="0" indent="0">
              <a:buFont typeface="+mj-lt"/>
              <a:buNone/>
            </a:pPr>
            <a:endParaRPr lang="en-US" b="1" dirty="0"/>
          </a:p>
          <a:p>
            <a:pPr marL="342900" indent="-342900">
              <a:buFont typeface="+mj-lt"/>
              <a:buAutoNum type="arabicPeriod"/>
            </a:pPr>
            <a:r>
              <a:rPr lang="en-US" b="1" dirty="0"/>
              <a:t>Individual Treatment Plan Creation </a:t>
            </a:r>
          </a:p>
          <a:p>
            <a:endParaRPr lang="en-US" dirty="0"/>
          </a:p>
        </p:txBody>
      </p:sp>
      <p:sp>
        <p:nvSpPr>
          <p:cNvPr id="4" name="Slide Number Placeholder 3"/>
          <p:cNvSpPr>
            <a:spLocks noGrp="1"/>
          </p:cNvSpPr>
          <p:nvPr>
            <p:ph type="sldNum" sz="quarter" idx="5"/>
          </p:nvPr>
        </p:nvSpPr>
        <p:spPr/>
        <p:txBody>
          <a:bodyPr/>
          <a:lstStyle/>
          <a:p>
            <a:fld id="{5F540FB8-95F7-44CD-AFD9-064716362DE3}" type="slidenum">
              <a:rPr lang="en-US" smtClean="0"/>
              <a:t>68</a:t>
            </a:fld>
            <a:endParaRPr lang="en-US"/>
          </a:p>
        </p:txBody>
      </p:sp>
    </p:spTree>
    <p:extLst>
      <p:ext uri="{BB962C8B-B14F-4D97-AF65-F5344CB8AC3E}">
        <p14:creationId xmlns:p14="http://schemas.microsoft.com/office/powerpoint/2010/main" val="2400605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u="none" strike="noStrike" dirty="0">
                <a:solidFill>
                  <a:schemeClr val="tx1"/>
                </a:solidFill>
                <a:effectLst/>
                <a:latin typeface="inherit"/>
                <a:hlinkClick r:id="rId3">
                  <a:extLst>
                    <a:ext uri="{A12FA001-AC4F-418D-AE19-62706E023703}">
                      <ahyp:hlinkClr xmlns:ahyp="http://schemas.microsoft.com/office/drawing/2018/hyperlinkcolor" val="tx"/>
                    </a:ext>
                  </a:extLst>
                </a:hlinkClick>
              </a:rPr>
              <a:t>Here are additional volumes that will be coming out in 2024 &amp; 2025. </a:t>
            </a:r>
            <a:r>
              <a:rPr lang="en-US" b="0" i="0" u="none" strike="noStrike" dirty="0">
                <a:solidFill>
                  <a:schemeClr val="tx1"/>
                </a:solidFill>
                <a:effectLst/>
                <a:latin typeface="inherit"/>
              </a:rPr>
              <a:t>  which you see will be </a:t>
            </a:r>
            <a:r>
              <a:rPr lang="en-US" dirty="0"/>
              <a:t>Supporting implementation for justice-involved individuals and behavioral addictions and Provide more complete standards and decision rules for adolescent treatment </a:t>
            </a:r>
          </a:p>
          <a:p>
            <a:endParaRPr lang="en-US" b="0" i="0" u="none" strike="noStrike" dirty="0">
              <a:solidFill>
                <a:schemeClr val="tx1"/>
              </a:solidFill>
              <a:effectLst/>
              <a:latin typeface="inherit"/>
              <a:hlinkClick r:id="rId3">
                <a:extLst>
                  <a:ext uri="{A12FA001-AC4F-418D-AE19-62706E023703}">
                    <ahyp:hlinkClr xmlns:ahyp="http://schemas.microsoft.com/office/drawing/2018/hyperlinkcolor" val="tx"/>
                  </a:ext>
                </a:extLst>
              </a:hlinkClick>
            </a:endParaRPr>
          </a:p>
          <a:p>
            <a:endParaRPr lang="en-US" b="1" i="0" u="none" strike="noStrike" dirty="0">
              <a:solidFill>
                <a:srgbClr val="0000FF"/>
              </a:solidFill>
              <a:effectLst/>
              <a:latin typeface="inherit"/>
              <a:hlinkClick r:id="rId3">
                <a:extLst>
                  <a:ext uri="{A12FA001-AC4F-418D-AE19-62706E023703}">
                    <ahyp:hlinkClr xmlns:ahyp="http://schemas.microsoft.com/office/drawing/2018/hyperlinkcolor" val="tx"/>
                  </a:ext>
                </a:extLst>
              </a:hlinkClick>
            </a:endParaRPr>
          </a:p>
          <a:p>
            <a:r>
              <a:rPr lang="en-US" b="1" i="0" u="none" strike="noStrike" dirty="0">
                <a:solidFill>
                  <a:srgbClr val="0000FF"/>
                </a:solidFill>
                <a:effectLst/>
                <a:latin typeface="inherit"/>
                <a:hlinkClick r:id="rId3">
                  <a:extLst>
                    <a:ext uri="{A12FA001-AC4F-418D-AE19-62706E023703}">
                      <ahyp:hlinkClr xmlns:ahyp="http://schemas.microsoft.com/office/drawing/2018/hyperlinkcolor" val="tx"/>
                    </a:ext>
                  </a:extLst>
                </a:hlinkClick>
              </a:rPr>
              <a:t>You can Sign up for updates on future volumes-&gt;</a:t>
            </a:r>
            <a:r>
              <a:rPr lang="en-US" b="1" i="0" u="none" strike="noStrike" dirty="0">
                <a:solidFill>
                  <a:srgbClr val="0000FF"/>
                </a:solidFill>
                <a:effectLst/>
                <a:latin typeface="inherit"/>
              </a:rPr>
              <a:t> by clicking on the link in this page</a:t>
            </a:r>
            <a:endParaRPr lang="en-US" b="1" i="0" u="none" strike="noStrike" dirty="0">
              <a:solidFill>
                <a:srgbClr val="60B632"/>
              </a:solidFill>
              <a:effectLst/>
              <a:latin typeface="inherit"/>
            </a:endParaRPr>
          </a:p>
          <a:p>
            <a:endParaRPr lang="en-US" b="1" i="0" u="none" strike="noStrike" dirty="0">
              <a:solidFill>
                <a:srgbClr val="60B632"/>
              </a:solidFill>
              <a:effectLst/>
              <a:latin typeface="inherit"/>
            </a:endParaRPr>
          </a:p>
          <a:p>
            <a:r>
              <a:rPr lang="en-US" b="1" dirty="0"/>
              <a:t>Also, ASAM is forming a Adolescent Volume Writing Committee and if interested </a:t>
            </a:r>
            <a:r>
              <a:rPr lang="en-US" dirty="0"/>
              <a:t>ASAM is accepting applications for expert writing group members to develop and draft the Adolescent volume of the 4th Edition of The ASAM Criteria until July 21st, 2023.</a:t>
            </a:r>
          </a:p>
          <a:p>
            <a:endParaRPr lang="en-US" dirty="0"/>
          </a:p>
        </p:txBody>
      </p:sp>
      <p:sp>
        <p:nvSpPr>
          <p:cNvPr id="4" name="Slide Number Placeholder 3"/>
          <p:cNvSpPr>
            <a:spLocks noGrp="1"/>
          </p:cNvSpPr>
          <p:nvPr>
            <p:ph type="sldNum" sz="quarter" idx="5"/>
          </p:nvPr>
        </p:nvSpPr>
        <p:spPr/>
        <p:txBody>
          <a:bodyPr/>
          <a:lstStyle/>
          <a:p>
            <a:fld id="{5F540FB8-95F7-44CD-AFD9-064716362DE3}" type="slidenum">
              <a:rPr lang="en-US" smtClean="0"/>
              <a:t>5</a:t>
            </a:fld>
            <a:endParaRPr lang="en-US"/>
          </a:p>
        </p:txBody>
      </p:sp>
    </p:spTree>
    <p:extLst>
      <p:ext uri="{BB962C8B-B14F-4D97-AF65-F5344CB8AC3E}">
        <p14:creationId xmlns:p14="http://schemas.microsoft.com/office/powerpoint/2010/main" val="29305965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7198" marR="0" lvl="0" indent="-385763" algn="l" defTabSz="914400" rtl="0" eaLnBrk="1" fontAlgn="auto" latinLnBrk="0" hangingPunct="1">
              <a:lnSpc>
                <a:spcPct val="100000"/>
              </a:lnSpc>
              <a:spcBef>
                <a:spcPts val="0"/>
              </a:spcBef>
              <a:spcAft>
                <a:spcPts val="0"/>
              </a:spcAft>
              <a:buClr>
                <a:srgbClr val="006173"/>
              </a:buClr>
              <a:buSzPct val="100000"/>
              <a:buFont typeface="+mj-lt"/>
              <a:buAutoNum type="arabicPeriod"/>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Acute Intoxication and/or Withdrawal Potential </a:t>
            </a:r>
          </a:p>
          <a:p>
            <a:pPr marL="51435" marR="0" lvl="0" indent="0" algn="l" defTabSz="914400" rtl="0" eaLnBrk="1" fontAlgn="auto" latinLnBrk="0" hangingPunct="1">
              <a:lnSpc>
                <a:spcPct val="100000"/>
              </a:lnSpc>
              <a:spcBef>
                <a:spcPts val="0"/>
              </a:spcBef>
              <a:spcAft>
                <a:spcPts val="0"/>
              </a:spcAft>
              <a:buClr>
                <a:srgbClr val="006173"/>
              </a:buClr>
              <a:buSzPct val="100000"/>
              <a:buFont typeface="Wingdings" panose="05000000000000000000" pitchFamily="2" charset="2"/>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508635" marR="0" lvl="0" indent="-457200" algn="l" defTabSz="914400" rtl="0" eaLnBrk="1" fontAlgn="auto" latinLnBrk="0" hangingPunct="1">
              <a:lnSpc>
                <a:spcPct val="100000"/>
              </a:lnSpc>
              <a:spcBef>
                <a:spcPts val="0"/>
              </a:spcBef>
              <a:spcAft>
                <a:spcPts val="0"/>
              </a:spcAft>
              <a:buClr>
                <a:srgbClr val="006173"/>
              </a:buClr>
              <a:buSzPct val="100000"/>
              <a:buFont typeface="+mj-lt"/>
              <a:buAutoNum type="arabicPeriod" startAt="2"/>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Biomedical Conditions </a:t>
            </a:r>
          </a:p>
          <a:p>
            <a:pPr marL="51435" marR="0" lvl="0" indent="0" algn="l" defTabSz="914400" rtl="0" eaLnBrk="1" fontAlgn="auto" latinLnBrk="0" hangingPunct="1">
              <a:lnSpc>
                <a:spcPct val="100000"/>
              </a:lnSpc>
              <a:spcBef>
                <a:spcPts val="0"/>
              </a:spcBef>
              <a:spcAft>
                <a:spcPts val="0"/>
              </a:spcAft>
              <a:buClr>
                <a:srgbClr val="006173"/>
              </a:buClr>
              <a:buSzPct val="100000"/>
              <a:buFont typeface="Wingdings" panose="05000000000000000000" pitchFamily="2" charset="2"/>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508635" marR="0" lvl="0" indent="-457200" algn="l" defTabSz="914400" rtl="0" eaLnBrk="1" fontAlgn="auto" latinLnBrk="0" hangingPunct="1">
              <a:lnSpc>
                <a:spcPct val="100000"/>
              </a:lnSpc>
              <a:spcBef>
                <a:spcPts val="0"/>
              </a:spcBef>
              <a:spcAft>
                <a:spcPts val="0"/>
              </a:spcAft>
              <a:buClr>
                <a:srgbClr val="006173"/>
              </a:buClr>
              <a:buSzPct val="100000"/>
              <a:buFont typeface="+mj-lt"/>
              <a:buAutoNum type="arabicPeriod" startAt="3"/>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Emotional, Behavioral, or Cognitive </a:t>
            </a:r>
          </a:p>
          <a:p>
            <a:pPr marL="51435" marR="0" lvl="0" indent="0" algn="l" defTabSz="914400" rtl="0" eaLnBrk="1" fontAlgn="auto" latinLnBrk="0" hangingPunct="1">
              <a:lnSpc>
                <a:spcPct val="100000"/>
              </a:lnSpc>
              <a:spcBef>
                <a:spcPts val="0"/>
              </a:spcBef>
              <a:spcAft>
                <a:spcPts val="0"/>
              </a:spcAft>
              <a:buClr>
                <a:srgbClr val="006173"/>
              </a:buClr>
              <a:buSzPct val="100000"/>
              <a:buFont typeface="Wingdings" panose="05000000000000000000" pitchFamily="2" charset="2"/>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508635" marR="0" lvl="0" indent="-457200" algn="l" defTabSz="914400" rtl="0" eaLnBrk="1" fontAlgn="auto" latinLnBrk="0" hangingPunct="1">
              <a:lnSpc>
                <a:spcPct val="100000"/>
              </a:lnSpc>
              <a:spcBef>
                <a:spcPts val="0"/>
              </a:spcBef>
              <a:spcAft>
                <a:spcPts val="0"/>
              </a:spcAft>
              <a:buClr>
                <a:srgbClr val="006173"/>
              </a:buClr>
              <a:buSzPct val="100000"/>
              <a:buFont typeface="+mj-lt"/>
              <a:buAutoNum type="arabicPeriod" startAt="4"/>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Readiness to Change</a:t>
            </a:r>
          </a:p>
          <a:p>
            <a:pPr marL="51435" marR="0" lvl="0" indent="0" algn="l" defTabSz="914400" rtl="0" eaLnBrk="1" fontAlgn="auto" latinLnBrk="0" hangingPunct="1">
              <a:lnSpc>
                <a:spcPct val="100000"/>
              </a:lnSpc>
              <a:spcBef>
                <a:spcPts val="0"/>
              </a:spcBef>
              <a:spcAft>
                <a:spcPts val="0"/>
              </a:spcAft>
              <a:buClr>
                <a:srgbClr val="006173"/>
              </a:buClr>
              <a:buSzPct val="100000"/>
              <a:buFont typeface="Wingdings" panose="05000000000000000000" pitchFamily="2" charset="2"/>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508635" marR="0" lvl="0" indent="-457200" algn="l" defTabSz="914400" rtl="0" eaLnBrk="1" fontAlgn="auto" latinLnBrk="0" hangingPunct="1">
              <a:lnSpc>
                <a:spcPct val="100000"/>
              </a:lnSpc>
              <a:spcBef>
                <a:spcPts val="0"/>
              </a:spcBef>
              <a:spcAft>
                <a:spcPts val="0"/>
              </a:spcAft>
              <a:buClr>
                <a:srgbClr val="006173"/>
              </a:buClr>
              <a:buSzPct val="100000"/>
              <a:buFont typeface="+mj-lt"/>
              <a:buAutoNum type="arabicPeriod" startAt="5"/>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Relapse, Continued Use Potential</a:t>
            </a:r>
          </a:p>
          <a:p>
            <a:pPr marL="437198" marR="0" lvl="0" indent="-385763" algn="l" defTabSz="914400" rtl="0" eaLnBrk="1" fontAlgn="auto" latinLnBrk="0" hangingPunct="1">
              <a:lnSpc>
                <a:spcPct val="100000"/>
              </a:lnSpc>
              <a:spcBef>
                <a:spcPts val="0"/>
              </a:spcBef>
              <a:spcAft>
                <a:spcPts val="0"/>
              </a:spcAft>
              <a:buClr>
                <a:srgbClr val="006173"/>
              </a:buClr>
              <a:buSzPct val="100000"/>
              <a:buFont typeface="+mj-lt"/>
              <a:buAutoNum type="arabicPeriod" startAt="5"/>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437198" marR="0" lvl="0" indent="-385763" algn="l" defTabSz="914400" rtl="0" eaLnBrk="1" fontAlgn="auto" latinLnBrk="0" hangingPunct="1">
              <a:lnSpc>
                <a:spcPct val="100000"/>
              </a:lnSpc>
              <a:spcBef>
                <a:spcPts val="0"/>
              </a:spcBef>
              <a:spcAft>
                <a:spcPts val="0"/>
              </a:spcAft>
              <a:buClr>
                <a:srgbClr val="006173"/>
              </a:buClr>
              <a:buSzPct val="100000"/>
              <a:buFont typeface="+mj-lt"/>
              <a:buAutoNum type="arabicPeriod" startAt="5"/>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Recovery/Living Environment</a:t>
            </a:r>
          </a:p>
          <a:p>
            <a:endParaRPr lang="en-US" dirty="0"/>
          </a:p>
        </p:txBody>
      </p:sp>
      <p:sp>
        <p:nvSpPr>
          <p:cNvPr id="4" name="Slide Number Placeholder 3"/>
          <p:cNvSpPr>
            <a:spLocks noGrp="1"/>
          </p:cNvSpPr>
          <p:nvPr>
            <p:ph type="sldNum" sz="quarter" idx="5"/>
          </p:nvPr>
        </p:nvSpPr>
        <p:spPr/>
        <p:txBody>
          <a:bodyPr/>
          <a:lstStyle/>
          <a:p>
            <a:fld id="{5F540FB8-95F7-44CD-AFD9-064716362DE3}" type="slidenum">
              <a:rPr lang="en-US" smtClean="0"/>
              <a:t>69</a:t>
            </a:fld>
            <a:endParaRPr lang="en-US"/>
          </a:p>
        </p:txBody>
      </p:sp>
    </p:spTree>
    <p:extLst>
      <p:ext uri="{BB962C8B-B14F-4D97-AF65-F5344CB8AC3E}">
        <p14:creationId xmlns:p14="http://schemas.microsoft.com/office/powerpoint/2010/main" val="38325862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7198" marR="0" lvl="0" indent="-385763" algn="l" defTabSz="914400" rtl="0" eaLnBrk="1" fontAlgn="auto" latinLnBrk="0" hangingPunct="1">
              <a:lnSpc>
                <a:spcPct val="100000"/>
              </a:lnSpc>
              <a:spcBef>
                <a:spcPts val="0"/>
              </a:spcBef>
              <a:spcAft>
                <a:spcPts val="0"/>
              </a:spcAft>
              <a:buClr>
                <a:srgbClr val="006173"/>
              </a:buClr>
              <a:buSzPct val="100000"/>
              <a:buFont typeface="+mj-lt"/>
              <a:buAutoNum type="arabicPeriod"/>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Acute Intoxication and/or Withdrawal Potential </a:t>
            </a:r>
          </a:p>
          <a:p>
            <a:pPr marL="51435" marR="0" lvl="0" indent="0" algn="l" defTabSz="914400" rtl="0" eaLnBrk="1" fontAlgn="auto" latinLnBrk="0" hangingPunct="1">
              <a:lnSpc>
                <a:spcPct val="100000"/>
              </a:lnSpc>
              <a:spcBef>
                <a:spcPts val="0"/>
              </a:spcBef>
              <a:spcAft>
                <a:spcPts val="0"/>
              </a:spcAft>
              <a:buClr>
                <a:srgbClr val="006173"/>
              </a:buClr>
              <a:buSzPct val="100000"/>
              <a:buFont typeface="Wingdings" panose="05000000000000000000" pitchFamily="2" charset="2"/>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508635" marR="0" lvl="0" indent="-457200" algn="l" defTabSz="914400" rtl="0" eaLnBrk="1" fontAlgn="auto" latinLnBrk="0" hangingPunct="1">
              <a:lnSpc>
                <a:spcPct val="100000"/>
              </a:lnSpc>
              <a:spcBef>
                <a:spcPts val="0"/>
              </a:spcBef>
              <a:spcAft>
                <a:spcPts val="0"/>
              </a:spcAft>
              <a:buClr>
                <a:srgbClr val="006173"/>
              </a:buClr>
              <a:buSzPct val="100000"/>
              <a:buFont typeface="+mj-lt"/>
              <a:buAutoNum type="arabicPeriod" startAt="2"/>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Biomedical Conditions </a:t>
            </a:r>
          </a:p>
          <a:p>
            <a:pPr marL="51435" marR="0" lvl="0" indent="0" algn="l" defTabSz="914400" rtl="0" eaLnBrk="1" fontAlgn="auto" latinLnBrk="0" hangingPunct="1">
              <a:lnSpc>
                <a:spcPct val="100000"/>
              </a:lnSpc>
              <a:spcBef>
                <a:spcPts val="0"/>
              </a:spcBef>
              <a:spcAft>
                <a:spcPts val="0"/>
              </a:spcAft>
              <a:buClr>
                <a:srgbClr val="006173"/>
              </a:buClr>
              <a:buSzPct val="100000"/>
              <a:buFont typeface="Wingdings" panose="05000000000000000000" pitchFamily="2" charset="2"/>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508635" marR="0" lvl="0" indent="-457200" algn="l" defTabSz="914400" rtl="0" eaLnBrk="1" fontAlgn="auto" latinLnBrk="0" hangingPunct="1">
              <a:lnSpc>
                <a:spcPct val="100000"/>
              </a:lnSpc>
              <a:spcBef>
                <a:spcPts val="0"/>
              </a:spcBef>
              <a:spcAft>
                <a:spcPts val="0"/>
              </a:spcAft>
              <a:buClr>
                <a:srgbClr val="006173"/>
              </a:buClr>
              <a:buSzPct val="100000"/>
              <a:buFont typeface="+mj-lt"/>
              <a:buAutoNum type="arabicPeriod" startAt="3"/>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Emotional, Behavioral, or Cognitive </a:t>
            </a:r>
          </a:p>
          <a:p>
            <a:pPr marL="51435" marR="0" lvl="0" indent="0" algn="l" defTabSz="914400" rtl="0" eaLnBrk="1" fontAlgn="auto" latinLnBrk="0" hangingPunct="1">
              <a:lnSpc>
                <a:spcPct val="100000"/>
              </a:lnSpc>
              <a:spcBef>
                <a:spcPts val="0"/>
              </a:spcBef>
              <a:spcAft>
                <a:spcPts val="0"/>
              </a:spcAft>
              <a:buClr>
                <a:srgbClr val="006173"/>
              </a:buClr>
              <a:buSzPct val="100000"/>
              <a:buFont typeface="Wingdings" panose="05000000000000000000" pitchFamily="2" charset="2"/>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508635" marR="0" lvl="0" indent="-457200" algn="l" defTabSz="914400" rtl="0" eaLnBrk="1" fontAlgn="auto" latinLnBrk="0" hangingPunct="1">
              <a:lnSpc>
                <a:spcPct val="100000"/>
              </a:lnSpc>
              <a:spcBef>
                <a:spcPts val="0"/>
              </a:spcBef>
              <a:spcAft>
                <a:spcPts val="0"/>
              </a:spcAft>
              <a:buClr>
                <a:srgbClr val="006173"/>
              </a:buClr>
              <a:buSzPct val="100000"/>
              <a:buFont typeface="+mj-lt"/>
              <a:buAutoNum type="arabicPeriod" startAt="4"/>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Readiness to Change</a:t>
            </a:r>
          </a:p>
          <a:p>
            <a:pPr marL="51435" marR="0" lvl="0" indent="0" algn="l" defTabSz="914400" rtl="0" eaLnBrk="1" fontAlgn="auto" latinLnBrk="0" hangingPunct="1">
              <a:lnSpc>
                <a:spcPct val="100000"/>
              </a:lnSpc>
              <a:spcBef>
                <a:spcPts val="0"/>
              </a:spcBef>
              <a:spcAft>
                <a:spcPts val="0"/>
              </a:spcAft>
              <a:buClr>
                <a:srgbClr val="006173"/>
              </a:buClr>
              <a:buSzPct val="100000"/>
              <a:buFont typeface="Wingdings" panose="05000000000000000000" pitchFamily="2" charset="2"/>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508635" marR="0" lvl="0" indent="-457200" algn="l" defTabSz="914400" rtl="0" eaLnBrk="1" fontAlgn="auto" latinLnBrk="0" hangingPunct="1">
              <a:lnSpc>
                <a:spcPct val="100000"/>
              </a:lnSpc>
              <a:spcBef>
                <a:spcPts val="0"/>
              </a:spcBef>
              <a:spcAft>
                <a:spcPts val="0"/>
              </a:spcAft>
              <a:buClr>
                <a:srgbClr val="006173"/>
              </a:buClr>
              <a:buSzPct val="100000"/>
              <a:buFont typeface="+mj-lt"/>
              <a:buAutoNum type="arabicPeriod" startAt="5"/>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Relapse, Continued Use Potential</a:t>
            </a:r>
          </a:p>
          <a:p>
            <a:pPr marL="437198" marR="0" lvl="0" indent="-385763" algn="l" defTabSz="914400" rtl="0" eaLnBrk="1" fontAlgn="auto" latinLnBrk="0" hangingPunct="1">
              <a:lnSpc>
                <a:spcPct val="100000"/>
              </a:lnSpc>
              <a:spcBef>
                <a:spcPts val="0"/>
              </a:spcBef>
              <a:spcAft>
                <a:spcPts val="0"/>
              </a:spcAft>
              <a:buClr>
                <a:srgbClr val="006173"/>
              </a:buClr>
              <a:buSzPct val="100000"/>
              <a:buFont typeface="+mj-lt"/>
              <a:buAutoNum type="arabicPeriod" startAt="5"/>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437198" marR="0" lvl="0" indent="-385763" algn="l" defTabSz="914400" rtl="0" eaLnBrk="1" fontAlgn="auto" latinLnBrk="0" hangingPunct="1">
              <a:lnSpc>
                <a:spcPct val="100000"/>
              </a:lnSpc>
              <a:spcBef>
                <a:spcPts val="0"/>
              </a:spcBef>
              <a:spcAft>
                <a:spcPts val="0"/>
              </a:spcAft>
              <a:buClr>
                <a:srgbClr val="006173"/>
              </a:buClr>
              <a:buSzPct val="100000"/>
              <a:buFont typeface="+mj-lt"/>
              <a:buAutoNum type="arabicPeriod" startAt="5"/>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Recovery/Living Environment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540FB8-95F7-44CD-AFD9-064716362DE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7862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7198" marR="0" lvl="0" indent="-385763" algn="l" defTabSz="914400" rtl="0" eaLnBrk="1" fontAlgn="auto" latinLnBrk="0" hangingPunct="1">
              <a:lnSpc>
                <a:spcPct val="100000"/>
              </a:lnSpc>
              <a:spcBef>
                <a:spcPts val="0"/>
              </a:spcBef>
              <a:spcAft>
                <a:spcPts val="0"/>
              </a:spcAft>
              <a:buClr>
                <a:srgbClr val="006173"/>
              </a:buClr>
              <a:buSzPct val="100000"/>
              <a:buFont typeface="+mj-lt"/>
              <a:buAutoNum type="arabicPeriod"/>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Acute Intoxication and/or Withdrawal Potential </a:t>
            </a:r>
          </a:p>
          <a:p>
            <a:pPr marL="51435" marR="0" lvl="0" indent="0" algn="l" defTabSz="914400" rtl="0" eaLnBrk="1" fontAlgn="auto" latinLnBrk="0" hangingPunct="1">
              <a:lnSpc>
                <a:spcPct val="100000"/>
              </a:lnSpc>
              <a:spcBef>
                <a:spcPts val="0"/>
              </a:spcBef>
              <a:spcAft>
                <a:spcPts val="0"/>
              </a:spcAft>
              <a:buClr>
                <a:srgbClr val="006173"/>
              </a:buClr>
              <a:buSzPct val="100000"/>
              <a:buFont typeface="Wingdings" panose="05000000000000000000" pitchFamily="2" charset="2"/>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508635" marR="0" lvl="0" indent="-457200" algn="l" defTabSz="914400" rtl="0" eaLnBrk="1" fontAlgn="auto" latinLnBrk="0" hangingPunct="1">
              <a:lnSpc>
                <a:spcPct val="100000"/>
              </a:lnSpc>
              <a:spcBef>
                <a:spcPts val="0"/>
              </a:spcBef>
              <a:spcAft>
                <a:spcPts val="0"/>
              </a:spcAft>
              <a:buClr>
                <a:srgbClr val="006173"/>
              </a:buClr>
              <a:buSzPct val="100000"/>
              <a:buFont typeface="+mj-lt"/>
              <a:buAutoNum type="arabicPeriod" startAt="2"/>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Biomedical Conditions </a:t>
            </a:r>
          </a:p>
          <a:p>
            <a:pPr marL="51435" marR="0" lvl="0" indent="0" algn="l" defTabSz="914400" rtl="0" eaLnBrk="1" fontAlgn="auto" latinLnBrk="0" hangingPunct="1">
              <a:lnSpc>
                <a:spcPct val="100000"/>
              </a:lnSpc>
              <a:spcBef>
                <a:spcPts val="0"/>
              </a:spcBef>
              <a:spcAft>
                <a:spcPts val="0"/>
              </a:spcAft>
              <a:buClr>
                <a:srgbClr val="006173"/>
              </a:buClr>
              <a:buSzPct val="100000"/>
              <a:buFont typeface="Wingdings" panose="05000000000000000000" pitchFamily="2" charset="2"/>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508635" marR="0" lvl="0" indent="-457200" algn="l" defTabSz="914400" rtl="0" eaLnBrk="1" fontAlgn="auto" latinLnBrk="0" hangingPunct="1">
              <a:lnSpc>
                <a:spcPct val="100000"/>
              </a:lnSpc>
              <a:spcBef>
                <a:spcPts val="0"/>
              </a:spcBef>
              <a:spcAft>
                <a:spcPts val="0"/>
              </a:spcAft>
              <a:buClr>
                <a:srgbClr val="006173"/>
              </a:buClr>
              <a:buSzPct val="100000"/>
              <a:buFont typeface="+mj-lt"/>
              <a:buAutoNum type="arabicPeriod" startAt="3"/>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Emotional, Behavioral, or Cognitive </a:t>
            </a:r>
          </a:p>
          <a:p>
            <a:pPr marL="51435" marR="0" lvl="0" indent="0" algn="l" defTabSz="914400" rtl="0" eaLnBrk="1" fontAlgn="auto" latinLnBrk="0" hangingPunct="1">
              <a:lnSpc>
                <a:spcPct val="100000"/>
              </a:lnSpc>
              <a:spcBef>
                <a:spcPts val="0"/>
              </a:spcBef>
              <a:spcAft>
                <a:spcPts val="0"/>
              </a:spcAft>
              <a:buClr>
                <a:srgbClr val="006173"/>
              </a:buClr>
              <a:buSzPct val="100000"/>
              <a:buFont typeface="Wingdings" panose="05000000000000000000" pitchFamily="2" charset="2"/>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508635" marR="0" lvl="0" indent="-457200" algn="l" defTabSz="914400" rtl="0" eaLnBrk="1" fontAlgn="auto" latinLnBrk="0" hangingPunct="1">
              <a:lnSpc>
                <a:spcPct val="100000"/>
              </a:lnSpc>
              <a:spcBef>
                <a:spcPts val="0"/>
              </a:spcBef>
              <a:spcAft>
                <a:spcPts val="0"/>
              </a:spcAft>
              <a:buClr>
                <a:srgbClr val="006173"/>
              </a:buClr>
              <a:buSzPct val="100000"/>
              <a:buFont typeface="+mj-lt"/>
              <a:buAutoNum type="arabicPeriod" startAt="4"/>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Readiness to Change</a:t>
            </a:r>
          </a:p>
          <a:p>
            <a:pPr marL="51435" marR="0" lvl="0" indent="0" algn="l" defTabSz="914400" rtl="0" eaLnBrk="1" fontAlgn="auto" latinLnBrk="0" hangingPunct="1">
              <a:lnSpc>
                <a:spcPct val="100000"/>
              </a:lnSpc>
              <a:spcBef>
                <a:spcPts val="0"/>
              </a:spcBef>
              <a:spcAft>
                <a:spcPts val="0"/>
              </a:spcAft>
              <a:buClr>
                <a:srgbClr val="006173"/>
              </a:buClr>
              <a:buSzPct val="100000"/>
              <a:buFont typeface="Wingdings" panose="05000000000000000000" pitchFamily="2" charset="2"/>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508635" marR="0" lvl="0" indent="-457200" algn="l" defTabSz="914400" rtl="0" eaLnBrk="1" fontAlgn="auto" latinLnBrk="0" hangingPunct="1">
              <a:lnSpc>
                <a:spcPct val="100000"/>
              </a:lnSpc>
              <a:spcBef>
                <a:spcPts val="0"/>
              </a:spcBef>
              <a:spcAft>
                <a:spcPts val="0"/>
              </a:spcAft>
              <a:buClr>
                <a:srgbClr val="006173"/>
              </a:buClr>
              <a:buSzPct val="100000"/>
              <a:buFont typeface="+mj-lt"/>
              <a:buAutoNum type="arabicPeriod" startAt="5"/>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Relapse, Continued Use Potential</a:t>
            </a:r>
          </a:p>
          <a:p>
            <a:pPr marL="437198" marR="0" lvl="0" indent="-385763" algn="l" defTabSz="914400" rtl="0" eaLnBrk="1" fontAlgn="auto" latinLnBrk="0" hangingPunct="1">
              <a:lnSpc>
                <a:spcPct val="100000"/>
              </a:lnSpc>
              <a:spcBef>
                <a:spcPts val="0"/>
              </a:spcBef>
              <a:spcAft>
                <a:spcPts val="0"/>
              </a:spcAft>
              <a:buClr>
                <a:srgbClr val="006173"/>
              </a:buClr>
              <a:buSzPct val="100000"/>
              <a:buFont typeface="+mj-lt"/>
              <a:buAutoNum type="arabicPeriod" startAt="5"/>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437198" marR="0" lvl="0" indent="-385763" algn="l" defTabSz="914400" rtl="0" eaLnBrk="1" fontAlgn="auto" latinLnBrk="0" hangingPunct="1">
              <a:lnSpc>
                <a:spcPct val="100000"/>
              </a:lnSpc>
              <a:spcBef>
                <a:spcPts val="0"/>
              </a:spcBef>
              <a:spcAft>
                <a:spcPts val="0"/>
              </a:spcAft>
              <a:buClr>
                <a:srgbClr val="006173"/>
              </a:buClr>
              <a:buSzPct val="100000"/>
              <a:buFont typeface="+mj-lt"/>
              <a:buAutoNum type="arabicPeriod" startAt="5"/>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Recovery/Living Environment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540FB8-95F7-44CD-AFD9-064716362DE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82365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7198" marR="0" lvl="0" indent="-385763" algn="l" defTabSz="914400" rtl="0" eaLnBrk="1" fontAlgn="auto" latinLnBrk="0" hangingPunct="1">
              <a:lnSpc>
                <a:spcPct val="100000"/>
              </a:lnSpc>
              <a:spcBef>
                <a:spcPts val="0"/>
              </a:spcBef>
              <a:spcAft>
                <a:spcPts val="0"/>
              </a:spcAft>
              <a:buClr>
                <a:srgbClr val="006173"/>
              </a:buClr>
              <a:buSzPct val="100000"/>
              <a:buFont typeface="+mj-lt"/>
              <a:buAutoNum type="arabicPeriod"/>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Acute Intoxication and/or Withdrawal Potential </a:t>
            </a:r>
          </a:p>
          <a:p>
            <a:pPr marL="51435" marR="0" lvl="0" indent="0" algn="l" defTabSz="914400" rtl="0" eaLnBrk="1" fontAlgn="auto" latinLnBrk="0" hangingPunct="1">
              <a:lnSpc>
                <a:spcPct val="100000"/>
              </a:lnSpc>
              <a:spcBef>
                <a:spcPts val="0"/>
              </a:spcBef>
              <a:spcAft>
                <a:spcPts val="0"/>
              </a:spcAft>
              <a:buClr>
                <a:srgbClr val="006173"/>
              </a:buClr>
              <a:buSzPct val="100000"/>
              <a:buFont typeface="Wingdings" panose="05000000000000000000" pitchFamily="2" charset="2"/>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508635" marR="0" lvl="0" indent="-457200" algn="l" defTabSz="914400" rtl="0" eaLnBrk="1" fontAlgn="auto" latinLnBrk="0" hangingPunct="1">
              <a:lnSpc>
                <a:spcPct val="100000"/>
              </a:lnSpc>
              <a:spcBef>
                <a:spcPts val="0"/>
              </a:spcBef>
              <a:spcAft>
                <a:spcPts val="0"/>
              </a:spcAft>
              <a:buClr>
                <a:srgbClr val="006173"/>
              </a:buClr>
              <a:buSzPct val="100000"/>
              <a:buFont typeface="+mj-lt"/>
              <a:buAutoNum type="arabicPeriod" startAt="2"/>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Biomedical Conditions </a:t>
            </a:r>
          </a:p>
          <a:p>
            <a:pPr marL="51435" marR="0" lvl="0" indent="0" algn="l" defTabSz="914400" rtl="0" eaLnBrk="1" fontAlgn="auto" latinLnBrk="0" hangingPunct="1">
              <a:lnSpc>
                <a:spcPct val="100000"/>
              </a:lnSpc>
              <a:spcBef>
                <a:spcPts val="0"/>
              </a:spcBef>
              <a:spcAft>
                <a:spcPts val="0"/>
              </a:spcAft>
              <a:buClr>
                <a:srgbClr val="006173"/>
              </a:buClr>
              <a:buSzPct val="100000"/>
              <a:buFont typeface="Wingdings" panose="05000000000000000000" pitchFamily="2" charset="2"/>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508635" marR="0" lvl="0" indent="-457200" algn="l" defTabSz="914400" rtl="0" eaLnBrk="1" fontAlgn="auto" latinLnBrk="0" hangingPunct="1">
              <a:lnSpc>
                <a:spcPct val="100000"/>
              </a:lnSpc>
              <a:spcBef>
                <a:spcPts val="0"/>
              </a:spcBef>
              <a:spcAft>
                <a:spcPts val="0"/>
              </a:spcAft>
              <a:buClr>
                <a:srgbClr val="006173"/>
              </a:buClr>
              <a:buSzPct val="100000"/>
              <a:buFont typeface="+mj-lt"/>
              <a:buAutoNum type="arabicPeriod" startAt="3"/>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Emotional, Behavioral, or Cognitive </a:t>
            </a:r>
          </a:p>
          <a:p>
            <a:pPr marL="51435" marR="0" lvl="0" indent="0" algn="l" defTabSz="914400" rtl="0" eaLnBrk="1" fontAlgn="auto" latinLnBrk="0" hangingPunct="1">
              <a:lnSpc>
                <a:spcPct val="100000"/>
              </a:lnSpc>
              <a:spcBef>
                <a:spcPts val="0"/>
              </a:spcBef>
              <a:spcAft>
                <a:spcPts val="0"/>
              </a:spcAft>
              <a:buClr>
                <a:srgbClr val="006173"/>
              </a:buClr>
              <a:buSzPct val="100000"/>
              <a:buFont typeface="Wingdings" panose="05000000000000000000" pitchFamily="2" charset="2"/>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508635" marR="0" lvl="0" indent="-457200" algn="l" defTabSz="914400" rtl="0" eaLnBrk="1" fontAlgn="auto" latinLnBrk="0" hangingPunct="1">
              <a:lnSpc>
                <a:spcPct val="100000"/>
              </a:lnSpc>
              <a:spcBef>
                <a:spcPts val="0"/>
              </a:spcBef>
              <a:spcAft>
                <a:spcPts val="0"/>
              </a:spcAft>
              <a:buClr>
                <a:srgbClr val="006173"/>
              </a:buClr>
              <a:buSzPct val="100000"/>
              <a:buFont typeface="+mj-lt"/>
              <a:buAutoNum type="arabicPeriod" startAt="4"/>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Readiness to Change</a:t>
            </a:r>
          </a:p>
          <a:p>
            <a:pPr marL="51435" marR="0" lvl="0" indent="0" algn="l" defTabSz="914400" rtl="0" eaLnBrk="1" fontAlgn="auto" latinLnBrk="0" hangingPunct="1">
              <a:lnSpc>
                <a:spcPct val="100000"/>
              </a:lnSpc>
              <a:spcBef>
                <a:spcPts val="0"/>
              </a:spcBef>
              <a:spcAft>
                <a:spcPts val="0"/>
              </a:spcAft>
              <a:buClr>
                <a:srgbClr val="006173"/>
              </a:buClr>
              <a:buSzPct val="100000"/>
              <a:buFont typeface="Wingdings" panose="05000000000000000000" pitchFamily="2" charset="2"/>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508635" marR="0" lvl="0" indent="-457200" algn="l" defTabSz="914400" rtl="0" eaLnBrk="1" fontAlgn="auto" latinLnBrk="0" hangingPunct="1">
              <a:lnSpc>
                <a:spcPct val="100000"/>
              </a:lnSpc>
              <a:spcBef>
                <a:spcPts val="0"/>
              </a:spcBef>
              <a:spcAft>
                <a:spcPts val="0"/>
              </a:spcAft>
              <a:buClr>
                <a:srgbClr val="006173"/>
              </a:buClr>
              <a:buSzPct val="100000"/>
              <a:buFont typeface="+mj-lt"/>
              <a:buAutoNum type="arabicPeriod" startAt="5"/>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Relapse, Continued Use Potential</a:t>
            </a:r>
          </a:p>
          <a:p>
            <a:pPr marL="437198" marR="0" lvl="0" indent="-385763" algn="l" defTabSz="914400" rtl="0" eaLnBrk="1" fontAlgn="auto" latinLnBrk="0" hangingPunct="1">
              <a:lnSpc>
                <a:spcPct val="100000"/>
              </a:lnSpc>
              <a:spcBef>
                <a:spcPts val="0"/>
              </a:spcBef>
              <a:spcAft>
                <a:spcPts val="0"/>
              </a:spcAft>
              <a:buClr>
                <a:srgbClr val="006173"/>
              </a:buClr>
              <a:buSzPct val="100000"/>
              <a:buFont typeface="+mj-lt"/>
              <a:buAutoNum type="arabicPeriod" startAt="5"/>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437198" marR="0" lvl="0" indent="-385763" algn="l" defTabSz="914400" rtl="0" eaLnBrk="1" fontAlgn="auto" latinLnBrk="0" hangingPunct="1">
              <a:lnSpc>
                <a:spcPct val="100000"/>
              </a:lnSpc>
              <a:spcBef>
                <a:spcPts val="0"/>
              </a:spcBef>
              <a:spcAft>
                <a:spcPts val="0"/>
              </a:spcAft>
              <a:buClr>
                <a:srgbClr val="006173"/>
              </a:buClr>
              <a:buSzPct val="100000"/>
              <a:buFont typeface="+mj-lt"/>
              <a:buAutoNum type="arabicPeriod" startAt="5"/>
              <a:tabLst/>
              <a:defRPr/>
            </a:pPr>
            <a:r>
              <a:rPr kumimoji="0" lang="en-US" sz="1950" b="0" i="0" u="none" strike="noStrike" kern="1200" cap="none" spc="0" normalizeH="0" baseline="0" noProof="0" dirty="0">
                <a:ln>
                  <a:noFill/>
                </a:ln>
                <a:solidFill>
                  <a:prstClr val="black"/>
                </a:solidFill>
                <a:effectLst/>
                <a:uLnTx/>
                <a:uFillTx/>
                <a:latin typeface="Arial"/>
                <a:ea typeface="+mn-ea"/>
                <a:cs typeface="+mn-cs"/>
              </a:rPr>
              <a:t>Recovery/Living Environment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540FB8-95F7-44CD-AFD9-064716362DE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79751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https://www.wisconsinconnect.org/asamtraining.html </a:t>
            </a:r>
          </a:p>
        </p:txBody>
      </p:sp>
      <p:sp>
        <p:nvSpPr>
          <p:cNvPr id="4" name="Slide Number Placeholder 3"/>
          <p:cNvSpPr>
            <a:spLocks noGrp="1"/>
          </p:cNvSpPr>
          <p:nvPr>
            <p:ph type="sldNum" sz="quarter" idx="5"/>
          </p:nvPr>
        </p:nvSpPr>
        <p:spPr/>
        <p:txBody>
          <a:bodyPr/>
          <a:lstStyle/>
          <a:p>
            <a:fld id="{5F540FB8-95F7-44CD-AFD9-064716362DE3}" type="slidenum">
              <a:rPr lang="en-US" smtClean="0"/>
              <a:t>73</a:t>
            </a:fld>
            <a:endParaRPr lang="en-US"/>
          </a:p>
        </p:txBody>
      </p:sp>
    </p:spTree>
    <p:extLst>
      <p:ext uri="{BB962C8B-B14F-4D97-AF65-F5344CB8AC3E}">
        <p14:creationId xmlns:p14="http://schemas.microsoft.com/office/powerpoint/2010/main" val="17383074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i="1" dirty="0"/>
          </a:p>
          <a:p>
            <a:endParaRPr lang="en-US" dirty="0"/>
          </a:p>
        </p:txBody>
      </p:sp>
      <p:sp>
        <p:nvSpPr>
          <p:cNvPr id="4" name="Slide Number Placeholder 3"/>
          <p:cNvSpPr>
            <a:spLocks noGrp="1"/>
          </p:cNvSpPr>
          <p:nvPr>
            <p:ph type="sldNum" sz="quarter" idx="10"/>
          </p:nvPr>
        </p:nvSpPr>
        <p:spPr/>
        <p:txBody>
          <a:bodyPr/>
          <a:lstStyle/>
          <a:p>
            <a:fld id="{D6A2F0D7-93CF-1E4E-A460-F7D4A95B4C05}" type="slidenum">
              <a:rPr lang="en-US" smtClean="0"/>
              <a:t>74</a:t>
            </a:fld>
            <a:endParaRPr lang="en-US"/>
          </a:p>
        </p:txBody>
      </p:sp>
    </p:spTree>
    <p:extLst>
      <p:ext uri="{BB962C8B-B14F-4D97-AF65-F5344CB8AC3E}">
        <p14:creationId xmlns:p14="http://schemas.microsoft.com/office/powerpoint/2010/main" val="10729917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CCCFD7"/>
                </a:solidFill>
                <a:effectLst/>
                <a:latin typeface="Inter"/>
              </a:rPr>
              <a:t>These resources and guidelines are intended to aid clinicians in their clinical decision-making and management of patients, provide information on evidence-based treatment, and provide members with the most up-to-date best practices and information on addiction medicine.</a:t>
            </a:r>
            <a:endParaRPr lang="en-US" dirty="0"/>
          </a:p>
        </p:txBody>
      </p:sp>
      <p:sp>
        <p:nvSpPr>
          <p:cNvPr id="4" name="Slide Number Placeholder 3"/>
          <p:cNvSpPr>
            <a:spLocks noGrp="1"/>
          </p:cNvSpPr>
          <p:nvPr>
            <p:ph type="sldNum" sz="quarter" idx="5"/>
          </p:nvPr>
        </p:nvSpPr>
        <p:spPr/>
        <p:txBody>
          <a:bodyPr/>
          <a:lstStyle/>
          <a:p>
            <a:fld id="{5F540FB8-95F7-44CD-AFD9-064716362DE3}" type="slidenum">
              <a:rPr lang="en-US" smtClean="0"/>
              <a:t>76</a:t>
            </a:fld>
            <a:endParaRPr lang="en-US"/>
          </a:p>
        </p:txBody>
      </p:sp>
    </p:spTree>
    <p:extLst>
      <p:ext uri="{BB962C8B-B14F-4D97-AF65-F5344CB8AC3E}">
        <p14:creationId xmlns:p14="http://schemas.microsoft.com/office/powerpoint/2010/main" val="2310319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newly preposed LOC which for the most part is reflected in DHS 75 but may have different language such as 1.0 Long term remission monitoring in DHS 75 is 75.03 (24)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“Continuing care” means the stage of treatment in which the patient no longer requires counseling at the intensity described in ss. DHS 75.49 to 75.60. Continuing care is designed to support and sustain the process of long-term recovery, provided on an outpatient basis at a frequency agreed upon between the patient and the provider. Which can be found also in 75.24(23) under Continuing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b="1" dirty="0"/>
              <a:t>WM/Biomedical are incorporated in the .7’s</a:t>
            </a:r>
          </a:p>
          <a:p>
            <a:r>
              <a:rPr lang="en-US" b="1" dirty="0"/>
              <a:t>Co-occurring enhanced care standards will be defined for levels 1.5 through 4</a:t>
            </a:r>
          </a:p>
          <a:p>
            <a:endParaRPr lang="en-US" dirty="0"/>
          </a:p>
        </p:txBody>
      </p:sp>
      <p:sp>
        <p:nvSpPr>
          <p:cNvPr id="4" name="Slide Number Placeholder 3"/>
          <p:cNvSpPr>
            <a:spLocks noGrp="1"/>
          </p:cNvSpPr>
          <p:nvPr>
            <p:ph type="sldNum" sz="quarter" idx="5"/>
          </p:nvPr>
        </p:nvSpPr>
        <p:spPr/>
        <p:txBody>
          <a:bodyPr/>
          <a:lstStyle/>
          <a:p>
            <a:fld id="{5F540FB8-95F7-44CD-AFD9-064716362DE3}" type="slidenum">
              <a:rPr lang="en-US" smtClean="0"/>
              <a:t>6</a:t>
            </a:fld>
            <a:endParaRPr lang="en-US"/>
          </a:p>
        </p:txBody>
      </p:sp>
    </p:spTree>
    <p:extLst>
      <p:ext uri="{BB962C8B-B14F-4D97-AF65-F5344CB8AC3E}">
        <p14:creationId xmlns:p14="http://schemas.microsoft.com/office/powerpoint/2010/main" val="1405466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b="1" dirty="0"/>
              <a:t>Speaker notes:</a:t>
            </a:r>
            <a:r>
              <a:rPr lang="en-US" sz="1800" dirty="0"/>
              <a:t> Lets do a quick review before we do some case studies---The assessment and treatment process begins with intake and sufficient assessment </a:t>
            </a:r>
            <a:r>
              <a:rPr lang="en-US" sz="1800" b="1" dirty="0"/>
              <a:t>(remember screening is preliminary and is either confirmed or modified based on completion of the full assessment and ASAM or other department-approved level of care placement criteria</a:t>
            </a:r>
            <a:r>
              <a:rPr lang="en-US" sz="1800" dirty="0"/>
              <a:t>. Intake and Assessment involves a comprehensive clinical assessment and risk/severity rating, as well as an immediate need profile which we will talk more about in a few</a:t>
            </a:r>
          </a:p>
          <a:p>
            <a:pPr defTabSz="931774">
              <a:defRPr/>
            </a:pPr>
            <a:endParaRPr lang="en-US" sz="1800" dirty="0"/>
          </a:p>
          <a:p>
            <a:pPr defTabSz="931774">
              <a:defRPr/>
            </a:pPr>
            <a:endParaRPr lang="en-US" sz="1800" dirty="0"/>
          </a:p>
          <a:p>
            <a:pPr defTabSz="931774">
              <a:defRPr/>
            </a:pPr>
            <a:endParaRPr lang="en-US" sz="1800" dirty="0"/>
          </a:p>
        </p:txBody>
      </p:sp>
      <p:sp>
        <p:nvSpPr>
          <p:cNvPr id="4" name="Slide Number Placeholder 3"/>
          <p:cNvSpPr>
            <a:spLocks noGrp="1"/>
          </p:cNvSpPr>
          <p:nvPr>
            <p:ph type="sldNum" sz="quarter" idx="5"/>
          </p:nvPr>
        </p:nvSpPr>
        <p:spPr/>
        <p:txBody>
          <a:bodyPr/>
          <a:lstStyle/>
          <a:p>
            <a:fld id="{38522891-C050-416F-A8BF-E30630708D3E}" type="slidenum">
              <a:rPr lang="en-US" smtClean="0"/>
              <a:t>7</a:t>
            </a:fld>
            <a:endParaRPr lang="en-US"/>
          </a:p>
        </p:txBody>
      </p:sp>
    </p:spTree>
    <p:extLst>
      <p:ext uri="{BB962C8B-B14F-4D97-AF65-F5344CB8AC3E}">
        <p14:creationId xmlns:p14="http://schemas.microsoft.com/office/powerpoint/2010/main" val="244963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As with any standard assessment, it is a collation of information that is gathered from interviewing the client and collateral information such as the PDMP, probation officer, </a:t>
            </a:r>
            <a:r>
              <a:rPr lang="en-US" sz="1800" dirty="0">
                <a:effectLst/>
                <a:latin typeface="Times New Roman" panose="02020603050405020304" pitchFamily="18" charset="0"/>
                <a:ea typeface="Calibri" panose="020F0502020204030204" pitchFamily="34" charset="0"/>
              </a:rPr>
              <a:t>Records of the patient’s legal history, </a:t>
            </a:r>
            <a:r>
              <a:rPr lang="en-US" dirty="0"/>
              <a:t> medical records, results from </a:t>
            </a:r>
            <a:r>
              <a:rPr lang="en-US" sz="1800" dirty="0">
                <a:effectLst/>
                <a:latin typeface="Times New Roman" panose="02020603050405020304" pitchFamily="18" charset="0"/>
                <a:ea typeface="Calibri" panose="020F0502020204030204" pitchFamily="34" charset="0"/>
              </a:rPr>
              <a:t>toxicology testing and </a:t>
            </a:r>
            <a:r>
              <a:rPr lang="en-US" dirty="0"/>
              <a:t>significant others that may be involved with the client’s treatment or referral for treatment.</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screening should incorporate the six (6) dimensions of the ASAM Criteria so to identify if the client has immediate needs due to imminent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F540FB8-95F7-44CD-AFD9-064716362DE3}" type="slidenum">
              <a:rPr lang="en-US" smtClean="0"/>
              <a:t>8</a:t>
            </a:fld>
            <a:endParaRPr lang="en-US"/>
          </a:p>
        </p:txBody>
      </p:sp>
    </p:spTree>
    <p:extLst>
      <p:ext uri="{BB962C8B-B14F-4D97-AF65-F5344CB8AC3E}">
        <p14:creationId xmlns:p14="http://schemas.microsoft.com/office/powerpoint/2010/main" val="54977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b="0" dirty="0"/>
              <a:t>All six dimensions provide a structure for a timely, concise, initial review of any life area for which there is an acute need for immediate services for patient safety. </a:t>
            </a:r>
          </a:p>
          <a:p>
            <a:r>
              <a:rPr lang="en-US" b="0" dirty="0"/>
              <a:t>The following questions that are on page 66 of the ASAM textbook can be administered to determine a patient’s “immediate need profile” for all six dimensions. This again is typically done during the screening process which in the revised 75 is 75.24(1). 75.24(1)(a)(2) states that a screening shall include; </a:t>
            </a:r>
            <a:r>
              <a:rPr lang="en-US" b="1" dirty="0"/>
              <a:t>2. A determination of the patient’s needs for immediate services related to withdrawal risk, acute intoxication, overdose risk, induction of pharmacotherapy, or emergency medical needs and (3) An assessment of the patient’s suicide risk.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a:p>
            <a:r>
              <a:rPr lang="en-US" dirty="0"/>
              <a:t>The focus for immediate needs is on the HERE AND NOW in contrast to the HISTORY to determine HOW WORRIED NOW the assessor needs to be. Here is some examples</a:t>
            </a:r>
          </a:p>
          <a:p>
            <a:endParaRPr lang="en-US" dirty="0"/>
          </a:p>
          <a:p>
            <a:r>
              <a:rPr lang="en-US" b="1" dirty="0"/>
              <a:t>Dimension 1: Acute Intoxication and/or Withdrawal Potential</a:t>
            </a:r>
          </a:p>
          <a:p>
            <a:pPr marL="174708" indent="-174708">
              <a:buFont typeface="Arial" panose="020B0604020202020204" pitchFamily="34" charset="0"/>
              <a:buChar char="•"/>
            </a:pPr>
            <a:r>
              <a:rPr lang="en-US" dirty="0"/>
              <a:t>Is acute intoxication and/or withdrawal potential contributing to, or complicating the client’s condition? e.g., an intoxicated client is disinhibited and self-mutilates or presents with suicidal behavior. Such a client would have a risk rating of possibly 3. If actively and imminently suicidal, the risk rating would be 4.</a:t>
            </a:r>
          </a:p>
          <a:p>
            <a:pPr marL="174708" indent="-174708">
              <a:buFont typeface="Arial" panose="020B0604020202020204" pitchFamily="34" charset="0"/>
              <a:buChar char="•"/>
            </a:pPr>
            <a:r>
              <a:rPr lang="en-US" dirty="0"/>
              <a:t>What risk is associated with the client’s current level of acute intoxication? e.g., is the client so intoxicated that suicidal or homicidal impulsivity is dangerous? Such a client would have a risk rating of 4.</a:t>
            </a:r>
          </a:p>
          <a:p>
            <a:pPr marL="174708" indent="-174708">
              <a:buFont typeface="Arial" panose="020B0604020202020204" pitchFamily="34" charset="0"/>
              <a:buChar char="•"/>
            </a:pPr>
            <a:r>
              <a:rPr lang="en-US" dirty="0"/>
              <a:t>Is there serious risk of severe withdrawal symptoms or seizures based on the client’s previous withdrawal history, amount, frequency, and recentness of discontinuation or significant reduction of alcohol or other drug use?</a:t>
            </a:r>
          </a:p>
          <a:p>
            <a:pPr marL="174708" indent="-174708">
              <a:buFont typeface="Arial" panose="020B0604020202020204" pitchFamily="34" charset="0"/>
              <a:buChar char="•"/>
            </a:pPr>
            <a:r>
              <a:rPr lang="en-US" dirty="0"/>
              <a:t>Are there current signs of withdrawal?  Even if the client has a severe HISTORY of withdrawal, but HERE &amp; NOW has not been using any substances at the same quantity, frequency and recentness  as when they had severe withdrawal, then the person would not be at serious risk. So if there are no current signs of withdrawal or potential withdrawal due to very little amount, frequency or recentness of use, then you can move on from Dimension 1 to Dimension 2. This client would have a risk rating in Dimension 1 of 0.</a:t>
            </a:r>
          </a:p>
          <a:p>
            <a:pPr marL="174708" indent="-174708">
              <a:buFont typeface="Arial" panose="020B0604020202020204" pitchFamily="34" charset="0"/>
              <a:buChar char="•"/>
            </a:pPr>
            <a:r>
              <a:rPr lang="en-US" dirty="0"/>
              <a:t>Does the client have supports to assist in ambulatory withdrawal management if medically safe?</a:t>
            </a:r>
          </a:p>
          <a:p>
            <a:endParaRPr lang="en-US" b="1" dirty="0"/>
          </a:p>
          <a:p>
            <a:r>
              <a:rPr lang="en-US" b="1" dirty="0"/>
              <a:t>Dimension 2: Biomedical Conditions and Complications</a:t>
            </a:r>
          </a:p>
          <a:p>
            <a:pPr marL="174708" indent="-174708">
              <a:buFont typeface="Arial" panose="020B0604020202020204" pitchFamily="34" charset="0"/>
              <a:buChar char="•"/>
            </a:pPr>
            <a:r>
              <a:rPr lang="en-US" dirty="0"/>
              <a:t>Are there current physical illnesses other than withdrawal, that are contributing to, or complicating the client’s condition and immediate safety?  e.g., pregnancy with high blood pressure, bleeding, unstable cancer, heart disease with current chest pain etc. The risk rating of may possibly be 3 or even 4 if immediately life threatening.</a:t>
            </a:r>
          </a:p>
          <a:p>
            <a:pPr marL="174708" indent="-174708">
              <a:buFont typeface="Arial" panose="020B0604020202020204" pitchFamily="34" charset="0"/>
              <a:buChar char="•"/>
            </a:pPr>
            <a:r>
              <a:rPr lang="en-US" dirty="0"/>
              <a:t>Are there chronic conditions that affect immediate treatment needs? e.g., a person who uses a wheelchair will that affects whether a program is wheelchair accessible; An individuals with chronic pain who is on a moderately-high dose of prescription pain medication and immediate instability due to a prescribing practitioner having just refused further prescriptions. Risk rating may be 2 in this case with active issues needing attention, but not severe life-</a:t>
            </a:r>
            <a:r>
              <a:rPr lang="en-US" dirty="0" err="1"/>
              <a:t>threateninging</a:t>
            </a:r>
            <a:r>
              <a:rPr lang="en-US" dirty="0"/>
              <a:t> which would be ratings of 3 or 4.</a:t>
            </a:r>
          </a:p>
          <a:p>
            <a:pPr marL="174708" indent="-174708">
              <a:buFont typeface="Arial" panose="020B0604020202020204" pitchFamily="34" charset="0"/>
              <a:buChar char="•"/>
            </a:pPr>
            <a:r>
              <a:rPr lang="en-US" dirty="0"/>
              <a:t>If any chronic conditions are stable and there are no HERE AND NOW needs, you can proceed to Dimension 3. Risk rating may be 1.</a:t>
            </a:r>
          </a:p>
          <a:p>
            <a:r>
              <a:rPr lang="en-US" b="1" dirty="0"/>
              <a:t> </a:t>
            </a:r>
            <a:endParaRPr lang="en-US" dirty="0"/>
          </a:p>
          <a:p>
            <a:r>
              <a:rPr lang="en-US" dirty="0"/>
              <a:t>Refer to </a:t>
            </a:r>
            <a:r>
              <a:rPr lang="en-US" b="1" dirty="0"/>
              <a:t>page 66 </a:t>
            </a:r>
            <a:r>
              <a:rPr lang="en-US" dirty="0"/>
              <a:t>for more information on Immediate Need Profile.</a:t>
            </a:r>
          </a:p>
          <a:p>
            <a:pPr defTabSz="931774">
              <a:defRPr/>
            </a:pPr>
            <a:endParaRPr lang="en-US" dirty="0"/>
          </a:p>
        </p:txBody>
      </p:sp>
      <p:sp>
        <p:nvSpPr>
          <p:cNvPr id="4" name="Slide Number Placeholder 3"/>
          <p:cNvSpPr>
            <a:spLocks noGrp="1"/>
          </p:cNvSpPr>
          <p:nvPr>
            <p:ph type="sldNum" sz="quarter" idx="5"/>
          </p:nvPr>
        </p:nvSpPr>
        <p:spPr/>
        <p:txBody>
          <a:bodyPr/>
          <a:lstStyle/>
          <a:p>
            <a:fld id="{A63AA18B-CA3C-48E7-BCDF-ED671917356F}" type="slidenum">
              <a:rPr lang="en-US" smtClean="0"/>
              <a:t>9</a:t>
            </a:fld>
            <a:endParaRPr lang="en-US"/>
          </a:p>
        </p:txBody>
      </p:sp>
    </p:spTree>
    <p:extLst>
      <p:ext uri="{BB962C8B-B14F-4D97-AF65-F5344CB8AC3E}">
        <p14:creationId xmlns:p14="http://schemas.microsoft.com/office/powerpoint/2010/main" val="3878716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a:spLocks noChangeAspect="1"/>
          </p:cNvSpPr>
          <p:nvPr userDrawn="1"/>
        </p:nvSpPr>
        <p:spPr>
          <a:xfrm>
            <a:off x="94194" y="67215"/>
            <a:ext cx="3339381" cy="5009070"/>
          </a:xfrm>
          <a:prstGeom prst="rect">
            <a:avLst/>
          </a:prstGeom>
          <a:solidFill>
            <a:srgbClr val="003D78"/>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p:cNvSpPr>
            <a:spLocks noGrp="1"/>
          </p:cNvSpPr>
          <p:nvPr>
            <p:ph type="title" hasCustomPrompt="1"/>
          </p:nvPr>
        </p:nvSpPr>
        <p:spPr>
          <a:xfrm>
            <a:off x="3433575" y="67216"/>
            <a:ext cx="5388544" cy="3491856"/>
          </a:xfrm>
        </p:spPr>
        <p:txBody>
          <a:bodyPr anchor="b">
            <a:noAutofit/>
          </a:bodyPr>
          <a:lstStyle>
            <a:lvl1pPr algn="l">
              <a:lnSpc>
                <a:spcPct val="100000"/>
              </a:lnSpc>
              <a:defRPr sz="4000" b="1">
                <a:solidFill>
                  <a:srgbClr val="006173"/>
                </a:solidFill>
                <a:latin typeface="+mj-lt"/>
              </a:defRPr>
            </a:lvl1pPr>
          </a:lstStyle>
          <a:p>
            <a:r>
              <a:rPr lang="en-US" dirty="0"/>
              <a:t>Presentation Title</a:t>
            </a:r>
          </a:p>
        </p:txBody>
      </p:sp>
      <p:sp>
        <p:nvSpPr>
          <p:cNvPr id="22" name="Text Placeholder 21"/>
          <p:cNvSpPr>
            <a:spLocks noGrp="1"/>
          </p:cNvSpPr>
          <p:nvPr>
            <p:ph type="body" sz="quarter" idx="12" hasCustomPrompt="1"/>
          </p:nvPr>
        </p:nvSpPr>
        <p:spPr>
          <a:xfrm>
            <a:off x="3433575" y="3707430"/>
            <a:ext cx="5388545" cy="1292960"/>
          </a:xfrm>
        </p:spPr>
        <p:txBody>
          <a:bodyPr anchor="b">
            <a:noAutofit/>
          </a:bodyPr>
          <a:lstStyle>
            <a:lvl1pPr marL="0" indent="0" algn="l">
              <a:lnSpc>
                <a:spcPct val="100000"/>
              </a:lnSpc>
              <a:buNone/>
              <a:defRPr sz="2800">
                <a:solidFill>
                  <a:srgbClr val="585858"/>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14" y="186085"/>
            <a:ext cx="3178466" cy="640080"/>
          </a:xfrm>
          <a:prstGeom prst="rect">
            <a:avLst/>
          </a:prstGeom>
        </p:spPr>
      </p:pic>
      <p:sp>
        <p:nvSpPr>
          <p:cNvPr id="10" name="Text Placeholder 17"/>
          <p:cNvSpPr>
            <a:spLocks noGrp="1"/>
          </p:cNvSpPr>
          <p:nvPr>
            <p:ph type="body" sz="quarter" idx="13" hasCustomPrompt="1"/>
          </p:nvPr>
        </p:nvSpPr>
        <p:spPr>
          <a:xfrm>
            <a:off x="170090" y="2419960"/>
            <a:ext cx="3187590" cy="2580430"/>
          </a:xfrm>
        </p:spPr>
        <p:txBody>
          <a:bodyPr anchor="b">
            <a:noAutofit/>
          </a:bodyPr>
          <a:lstStyle>
            <a:lvl1pPr marL="0" indent="0" algn="l">
              <a:spcBef>
                <a:spcPts val="0"/>
              </a:spcBef>
              <a:buNone/>
              <a:defRPr sz="180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br>
              <a:rPr lang="en-US" dirty="0"/>
            </a:br>
            <a:r>
              <a:rPr lang="en-US" dirty="0"/>
              <a:t>Title</a:t>
            </a:r>
          </a:p>
          <a:p>
            <a:pPr lvl="0"/>
            <a:r>
              <a:rPr lang="en-US" dirty="0"/>
              <a:t>Date of Presentation</a:t>
            </a:r>
          </a:p>
        </p:txBody>
      </p:sp>
    </p:spTree>
    <p:extLst>
      <p:ext uri="{BB962C8B-B14F-4D97-AF65-F5344CB8AC3E}">
        <p14:creationId xmlns:p14="http://schemas.microsoft.com/office/powerpoint/2010/main" val="1069016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43C80DB-1E10-4B42-A90C-FD4E89BD3390}" type="slidenum">
              <a:rPr lang="en-US" smtClean="0"/>
              <a:pPr/>
              <a:t>‹#›</a:t>
            </a:fld>
            <a:endParaRPr lang="en-US"/>
          </a:p>
        </p:txBody>
      </p:sp>
      <p:sp>
        <p:nvSpPr>
          <p:cNvPr id="5" name="Content Placeholder 2"/>
          <p:cNvSpPr>
            <a:spLocks noGrp="1"/>
          </p:cNvSpPr>
          <p:nvPr>
            <p:ph sz="quarter" idx="11" hasCustomPrompt="1"/>
          </p:nvPr>
        </p:nvSpPr>
        <p:spPr>
          <a:xfrm>
            <a:off x="457200" y="137160"/>
            <a:ext cx="8229600" cy="3200400"/>
          </a:xfrm>
        </p:spPr>
        <p:txBody>
          <a:bodyPr/>
          <a:lstStyle>
            <a:lvl1pPr marL="0" indent="0">
              <a:buNone/>
              <a:defRPr/>
            </a:lvl1pPr>
            <a:lvl2pPr marL="233362" indent="0">
              <a:buNone/>
              <a:defRPr/>
            </a:lvl2pPr>
            <a:lvl3pPr marL="457200" indent="0">
              <a:buNone/>
              <a:defRPr/>
            </a:lvl3pPr>
            <a:lvl4pPr marL="688975" indent="0">
              <a:buNone/>
              <a:defRPr/>
            </a:lvl4pPr>
            <a:lvl5pPr marL="914400" indent="0">
              <a:buNone/>
              <a:defRPr/>
            </a:lvl5pPr>
          </a:lstStyle>
          <a:p>
            <a:pPr lvl="0"/>
            <a:r>
              <a:rPr lang="en-US" dirty="0"/>
              <a:t>Click an icon to insert table, chart, SmartArt graphic, picture, or media clip</a:t>
            </a:r>
          </a:p>
        </p:txBody>
      </p:sp>
      <p:sp>
        <p:nvSpPr>
          <p:cNvPr id="6" name="Title 1"/>
          <p:cNvSpPr>
            <a:spLocks noGrp="1"/>
          </p:cNvSpPr>
          <p:nvPr>
            <p:ph type="title" hasCustomPrompt="1"/>
          </p:nvPr>
        </p:nvSpPr>
        <p:spPr>
          <a:xfrm>
            <a:off x="457200" y="3529011"/>
            <a:ext cx="8229600" cy="566739"/>
          </a:xfrm>
        </p:spPr>
        <p:txBody>
          <a:bodyPr anchor="b">
            <a:noAutofit/>
          </a:bodyPr>
          <a:lstStyle>
            <a:lvl1pPr algn="l">
              <a:defRPr sz="2200" b="1"/>
            </a:lvl1pPr>
          </a:lstStyle>
          <a:p>
            <a:r>
              <a:rPr lang="en-US" dirty="0"/>
              <a:t>Click to Add Caption</a:t>
            </a:r>
          </a:p>
        </p:txBody>
      </p:sp>
      <p:sp>
        <p:nvSpPr>
          <p:cNvPr id="9" name="Text Placeholder 3"/>
          <p:cNvSpPr>
            <a:spLocks noGrp="1"/>
          </p:cNvSpPr>
          <p:nvPr>
            <p:ph type="body" sz="half" idx="12" hasCustomPrompt="1"/>
          </p:nvPr>
        </p:nvSpPr>
        <p:spPr>
          <a:xfrm>
            <a:off x="457200" y="4095750"/>
            <a:ext cx="8229600" cy="6096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description</a:t>
            </a:r>
          </a:p>
        </p:txBody>
      </p:sp>
    </p:spTree>
    <p:extLst>
      <p:ext uri="{BB962C8B-B14F-4D97-AF65-F5344CB8AC3E}">
        <p14:creationId xmlns:p14="http://schemas.microsoft.com/office/powerpoint/2010/main" val="3516022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a No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43C80DB-1E10-4B42-A90C-FD4E89BD3390}" type="slidenum">
              <a:rPr lang="en-US" smtClean="0"/>
              <a:pPr/>
              <a:t>‹#›</a:t>
            </a:fld>
            <a:endParaRPr lang="en-US"/>
          </a:p>
        </p:txBody>
      </p:sp>
      <p:sp>
        <p:nvSpPr>
          <p:cNvPr id="4" name="Content Placeholder 3"/>
          <p:cNvSpPr>
            <a:spLocks noGrp="1"/>
          </p:cNvSpPr>
          <p:nvPr>
            <p:ph sz="quarter" idx="11" hasCustomPrompt="1"/>
          </p:nvPr>
        </p:nvSpPr>
        <p:spPr>
          <a:xfrm>
            <a:off x="457200" y="137160"/>
            <a:ext cx="8229600" cy="4572000"/>
          </a:xfrm>
        </p:spPr>
        <p:txBody>
          <a:bodyPr/>
          <a:lstStyle>
            <a:lvl1pPr marL="0" indent="0">
              <a:buNone/>
              <a:defRPr/>
            </a:lvl1pPr>
            <a:lvl2pPr marL="233362" indent="0">
              <a:buNone/>
              <a:defRPr/>
            </a:lvl2pPr>
            <a:lvl3pPr marL="457200" indent="0">
              <a:buNone/>
              <a:defRPr/>
            </a:lvl3pPr>
            <a:lvl4pPr marL="688975" indent="0">
              <a:buNone/>
              <a:defRPr/>
            </a:lvl4pPr>
            <a:lvl5pPr marL="914400" indent="0">
              <a:buNone/>
              <a:defRPr/>
            </a:lvl5pPr>
          </a:lstStyle>
          <a:p>
            <a:pPr lvl="0"/>
            <a:r>
              <a:rPr lang="en-US" dirty="0"/>
              <a:t>Click an icon to insert table, chart, SmartArt graphic, picture, or media clip</a:t>
            </a:r>
          </a:p>
        </p:txBody>
      </p:sp>
    </p:spTree>
    <p:extLst>
      <p:ext uri="{BB962C8B-B14F-4D97-AF65-F5344CB8AC3E}">
        <p14:creationId xmlns:p14="http://schemas.microsoft.com/office/powerpoint/2010/main" val="119129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3361402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13154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821780"/>
            <a:ext cx="7315200" cy="871538"/>
          </a:xfrm>
        </p:spPr>
        <p:txBody>
          <a:bodyPr tIns="0" bIns="0" anchor="b"/>
          <a:lstStyle>
            <a:lvl1pPr algn="l">
              <a:lnSpc>
                <a:spcPts val="3450"/>
              </a:lnSpc>
              <a:defRPr sz="2700" b="1"/>
            </a:lvl1pPr>
          </a:lstStyle>
          <a:p>
            <a:r>
              <a:rPr lang="en-US"/>
              <a:t>Click to edit Master title style</a:t>
            </a:r>
            <a:endParaRPr/>
          </a:p>
        </p:txBody>
      </p:sp>
      <p:grpSp>
        <p:nvGrpSpPr>
          <p:cNvPr id="3" name="Group 13"/>
          <p:cNvGrpSpPr/>
          <p:nvPr/>
        </p:nvGrpSpPr>
        <p:grpSpPr>
          <a:xfrm rot="21420000">
            <a:off x="113687" y="87276"/>
            <a:ext cx="3969060" cy="2779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sp>
        <p:nvSpPr>
          <p:cNvPr id="17" name="Picture Placeholder 9"/>
          <p:cNvSpPr>
            <a:spLocks noGrp="1"/>
          </p:cNvSpPr>
          <p:nvPr>
            <p:ph type="pic" sz="quarter" idx="17"/>
          </p:nvPr>
        </p:nvSpPr>
        <p:spPr>
          <a:xfrm rot="21420000">
            <a:off x="299152" y="228750"/>
            <a:ext cx="3598455" cy="2500676"/>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360000">
            <a:off x="4165480" y="242356"/>
            <a:ext cx="4792693" cy="2582484"/>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sp>
        <p:nvSpPr>
          <p:cNvPr id="13" name="Picture Placeholder 9"/>
          <p:cNvSpPr>
            <a:spLocks noGrp="1"/>
          </p:cNvSpPr>
          <p:nvPr>
            <p:ph type="pic" sz="quarter" idx="16"/>
          </p:nvPr>
        </p:nvSpPr>
        <p:spPr>
          <a:xfrm rot="360000">
            <a:off x="4336486" y="380751"/>
            <a:ext cx="4432860" cy="2304288"/>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914400" y="3694580"/>
            <a:ext cx="7315200" cy="742950"/>
          </a:xfrm>
        </p:spPr>
        <p:txBody>
          <a:bodyPr/>
          <a:lstStyle>
            <a:lvl1pPr marL="0" indent="0">
              <a:spcBef>
                <a:spcPct val="0"/>
              </a:spcBef>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1768983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150" y="239540"/>
            <a:ext cx="2724150" cy="784830"/>
          </a:xfrm>
          <a:prstGeom prst="rect">
            <a:avLst/>
          </a:prstGeom>
          <a:noFill/>
        </p:spPr>
        <p:txBody>
          <a:bodyPr wrap="square" rtlCol="0">
            <a:spAutoFit/>
          </a:bodyPr>
          <a:lstStyle>
            <a:lvl1pPr>
              <a:defRPr lang="uk-UA" sz="2250" b="1">
                <a:latin typeface="+mn-lt"/>
                <a:ea typeface="Roboto Condensed" panose="02000000000000000000" pitchFamily="2" charset="0"/>
                <a:cs typeface="+mn-cs"/>
              </a:defRPr>
            </a:lvl1pPr>
          </a:lstStyle>
          <a:p>
            <a:pPr marL="0" lvl="0"/>
            <a:r>
              <a:rPr lang="en-US"/>
              <a:t>click to edit master title style</a:t>
            </a:r>
            <a:endParaRPr lang="uk-UA"/>
          </a:p>
        </p:txBody>
      </p:sp>
    </p:spTree>
    <p:custDataLst>
      <p:tags r:id="rId1"/>
    </p:custDataLst>
    <p:extLst>
      <p:ext uri="{BB962C8B-B14F-4D97-AF65-F5344CB8AC3E}">
        <p14:creationId xmlns:p14="http://schemas.microsoft.com/office/powerpoint/2010/main" val="282949916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3" y="338138"/>
            <a:ext cx="846083" cy="4018359"/>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914400" y="338138"/>
            <a:ext cx="5943600" cy="401835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3699179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2706628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Slide Title</a:t>
            </a:r>
          </a:p>
        </p:txBody>
      </p:sp>
      <p:sp>
        <p:nvSpPr>
          <p:cNvPr id="4" name="Content Placeholder 3"/>
          <p:cNvSpPr>
            <a:spLocks noGrp="1"/>
          </p:cNvSpPr>
          <p:nvPr>
            <p:ph sz="quarter" idx="10" hasCustomPrompt="1"/>
          </p:nvPr>
        </p:nvSpPr>
        <p:spPr>
          <a:xfrm>
            <a:off x="457200" y="1282446"/>
            <a:ext cx="8229600" cy="3429000"/>
          </a:xfrm>
        </p:spPr>
        <p:txBody>
          <a:body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6553200" y="4808495"/>
            <a:ext cx="2133600" cy="273844"/>
          </a:xfrm>
          <a:prstGeom prst="rect">
            <a:avLst/>
          </a:prstGeom>
        </p:spPr>
        <p:txBody>
          <a:bodyPr anchor="ctr"/>
          <a:lstStyle>
            <a:lvl1pPr algn="r">
              <a:defRPr sz="1050">
                <a:solidFill>
                  <a:schemeClr val="tx1"/>
                </a:solidFill>
                <a:latin typeface="+mn-lt"/>
              </a:defRPr>
            </a:lvl1pPr>
          </a:lstStyle>
          <a:p>
            <a:fld id="{0EBC8B1B-31E5-4BEE-8F7E-D68B475E2C4D}" type="slidenum">
              <a:rPr lang="en-US" smtClean="0"/>
              <a:pPr/>
              <a:t>‹#›</a:t>
            </a:fld>
            <a:endParaRPr lang="en-US" dirty="0"/>
          </a:p>
        </p:txBody>
      </p:sp>
    </p:spTree>
    <p:extLst>
      <p:ext uri="{BB962C8B-B14F-4D97-AF65-F5344CB8AC3E}">
        <p14:creationId xmlns:p14="http://schemas.microsoft.com/office/powerpoint/2010/main" val="167976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Slide Title</a:t>
            </a:r>
          </a:p>
        </p:txBody>
      </p:sp>
      <p:sp>
        <p:nvSpPr>
          <p:cNvPr id="3" name="Slide Number Placeholder 2"/>
          <p:cNvSpPr>
            <a:spLocks noGrp="1"/>
          </p:cNvSpPr>
          <p:nvPr>
            <p:ph type="sldNum" sz="quarter" idx="10"/>
          </p:nvPr>
        </p:nvSpPr>
        <p:spPr/>
        <p:txBody>
          <a:bodyPr/>
          <a:lstStyle/>
          <a:p>
            <a:fld id="{A43C80DB-1E10-4B42-A90C-FD4E89BD3390}" type="slidenum">
              <a:rPr lang="en-US" smtClean="0"/>
              <a:pPr/>
              <a:t>‹#›</a:t>
            </a:fld>
            <a:endParaRPr lang="en-US"/>
          </a:p>
        </p:txBody>
      </p:sp>
      <p:sp>
        <p:nvSpPr>
          <p:cNvPr id="6" name="Content Placeholder 5"/>
          <p:cNvSpPr>
            <a:spLocks noGrp="1"/>
          </p:cNvSpPr>
          <p:nvPr>
            <p:ph sz="quarter" idx="11" hasCustomPrompt="1"/>
          </p:nvPr>
        </p:nvSpPr>
        <p:spPr>
          <a:xfrm>
            <a:off x="457200" y="1289304"/>
            <a:ext cx="8229600" cy="3429000"/>
          </a:xfrm>
        </p:spPr>
        <p:txBody>
          <a:body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401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040485"/>
            <a:ext cx="7772400" cy="1143000"/>
          </a:xfrm>
        </p:spPr>
        <p:txBody>
          <a:bodyPr anchor="ctr"/>
          <a:lstStyle>
            <a:lvl1pPr algn="l">
              <a:defRPr sz="4000" b="1" cap="none" baseline="0">
                <a:solidFill>
                  <a:srgbClr val="006173"/>
                </a:solidFill>
              </a:defRPr>
            </a:lvl1pPr>
          </a:lstStyle>
          <a:p>
            <a:r>
              <a:rPr lang="en-US" dirty="0"/>
              <a:t>Section Title</a:t>
            </a:r>
          </a:p>
        </p:txBody>
      </p:sp>
      <p:sp>
        <p:nvSpPr>
          <p:cNvPr id="3" name="Text Placeholder 2"/>
          <p:cNvSpPr>
            <a:spLocks noGrp="1"/>
          </p:cNvSpPr>
          <p:nvPr>
            <p:ph type="body" idx="1" hasCustomPrompt="1"/>
          </p:nvPr>
        </p:nvSpPr>
        <p:spPr>
          <a:xfrm>
            <a:off x="722313" y="3192195"/>
            <a:ext cx="7772400" cy="1125140"/>
          </a:xfrm>
        </p:spPr>
        <p:txBody>
          <a:bodyPr anchor="t"/>
          <a:lstStyle>
            <a:lvl1pPr marL="0" indent="0">
              <a:buNone/>
              <a:defRPr sz="2000">
                <a:solidFill>
                  <a:srgbClr val="58585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Subtitle</a:t>
            </a:r>
          </a:p>
        </p:txBody>
      </p:sp>
      <p:sp>
        <p:nvSpPr>
          <p:cNvPr id="6" name="Slide Number Placeholder 5"/>
          <p:cNvSpPr>
            <a:spLocks noGrp="1"/>
          </p:cNvSpPr>
          <p:nvPr>
            <p:ph type="sldNum" sz="quarter" idx="12"/>
          </p:nvPr>
        </p:nvSpPr>
        <p:spPr/>
        <p:txBody>
          <a:bodyPr/>
          <a:lstStyle/>
          <a:p>
            <a:fld id="{A43C80DB-1E10-4B42-A90C-FD4E89BD3390}" type="slidenum">
              <a:rPr lang="en-US" smtClean="0"/>
              <a:t>‹#›</a:t>
            </a:fld>
            <a:endParaRPr lang="en-US"/>
          </a:p>
        </p:txBody>
      </p:sp>
    </p:spTree>
    <p:extLst>
      <p:ext uri="{BB962C8B-B14F-4D97-AF65-F5344CB8AC3E}">
        <p14:creationId xmlns:p14="http://schemas.microsoft.com/office/powerpoint/2010/main" val="201354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43C80DB-1E10-4B42-A90C-FD4E89BD3390}" type="slidenum">
              <a:rPr lang="en-US" smtClean="0"/>
              <a:t>‹#›</a:t>
            </a:fld>
            <a:endParaRPr lang="en-US"/>
          </a:p>
        </p:txBody>
      </p:sp>
      <p:sp>
        <p:nvSpPr>
          <p:cNvPr id="8" name="Title Placeholder 1"/>
          <p:cNvSpPr>
            <a:spLocks noGrp="1"/>
          </p:cNvSpPr>
          <p:nvPr>
            <p:ph type="title" hasCustomPrompt="1"/>
          </p:nvPr>
        </p:nvSpPr>
        <p:spPr>
          <a:xfrm>
            <a:off x="457200" y="137160"/>
            <a:ext cx="8229600" cy="1143000"/>
          </a:xfrm>
          <a:prstGeom prst="rect">
            <a:avLst/>
          </a:prstGeom>
        </p:spPr>
        <p:txBody>
          <a:bodyPr vert="horz" lIns="91440" tIns="45720" rIns="91440" bIns="45720" rtlCol="0" anchor="ctr">
            <a:normAutofit/>
          </a:bodyPr>
          <a:lstStyle>
            <a:lvl1pPr>
              <a:defRPr/>
            </a:lvl1pPr>
          </a:lstStyle>
          <a:p>
            <a:r>
              <a:rPr lang="en-US" dirty="0"/>
              <a:t>Click to Add Slide Title</a:t>
            </a:r>
          </a:p>
        </p:txBody>
      </p:sp>
      <p:sp>
        <p:nvSpPr>
          <p:cNvPr id="6" name="Content Placeholder 2"/>
          <p:cNvSpPr>
            <a:spLocks noGrp="1"/>
          </p:cNvSpPr>
          <p:nvPr>
            <p:ph sz="half" idx="1" hasCustomPrompt="1"/>
          </p:nvPr>
        </p:nvSpPr>
        <p:spPr>
          <a:xfrm>
            <a:off x="457200" y="1289304"/>
            <a:ext cx="4023360" cy="3429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9" name="Content Placeholder 3"/>
          <p:cNvSpPr>
            <a:spLocks noGrp="1"/>
          </p:cNvSpPr>
          <p:nvPr>
            <p:ph sz="half" idx="2" hasCustomPrompt="1"/>
          </p:nvPr>
        </p:nvSpPr>
        <p:spPr>
          <a:xfrm>
            <a:off x="4663440" y="1289304"/>
            <a:ext cx="4023360" cy="3429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Tree>
    <p:extLst>
      <p:ext uri="{BB962C8B-B14F-4D97-AF65-F5344CB8AC3E}">
        <p14:creationId xmlns:p14="http://schemas.microsoft.com/office/powerpoint/2010/main" val="1519741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43C80DB-1E10-4B42-A90C-FD4E89BD3390}" type="slidenum">
              <a:rPr lang="en-US" smtClean="0"/>
              <a:t>‹#›</a:t>
            </a:fld>
            <a:endParaRPr lang="en-US"/>
          </a:p>
        </p:txBody>
      </p:sp>
      <p:sp>
        <p:nvSpPr>
          <p:cNvPr id="8" name="Title Placeholder 1"/>
          <p:cNvSpPr>
            <a:spLocks noGrp="1"/>
          </p:cNvSpPr>
          <p:nvPr>
            <p:ph type="title" hasCustomPrompt="1"/>
          </p:nvPr>
        </p:nvSpPr>
        <p:spPr>
          <a:xfrm>
            <a:off x="457200" y="137160"/>
            <a:ext cx="8229600" cy="1143000"/>
          </a:xfrm>
          <a:prstGeom prst="rect">
            <a:avLst/>
          </a:prstGeom>
        </p:spPr>
        <p:txBody>
          <a:bodyPr vert="horz" lIns="91440" tIns="45720" rIns="91440" bIns="45720" rtlCol="0" anchor="ctr">
            <a:normAutofit/>
          </a:bodyPr>
          <a:lstStyle>
            <a:lvl1pPr>
              <a:defRPr/>
            </a:lvl1pPr>
          </a:lstStyle>
          <a:p>
            <a:r>
              <a:rPr lang="en-US" dirty="0"/>
              <a:t>Click to Add Slide Title</a:t>
            </a:r>
          </a:p>
        </p:txBody>
      </p:sp>
      <p:sp>
        <p:nvSpPr>
          <p:cNvPr id="6" name="Content Placeholder 2"/>
          <p:cNvSpPr>
            <a:spLocks noGrp="1"/>
          </p:cNvSpPr>
          <p:nvPr>
            <p:ph sz="half" idx="1" hasCustomPrompt="1"/>
          </p:nvPr>
        </p:nvSpPr>
        <p:spPr>
          <a:xfrm>
            <a:off x="457200" y="1289304"/>
            <a:ext cx="2743200" cy="3429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Options: Type without bullets (turn off bullets in Paragraph section of Home tab) or type with bullets</a:t>
            </a:r>
          </a:p>
          <a:p>
            <a:pPr lvl="1"/>
            <a:r>
              <a:rPr lang="en-US" dirty="0"/>
              <a:t>Second level</a:t>
            </a:r>
          </a:p>
        </p:txBody>
      </p:sp>
      <p:sp>
        <p:nvSpPr>
          <p:cNvPr id="9" name="Content Placeholder 3"/>
          <p:cNvSpPr>
            <a:spLocks noGrp="1"/>
          </p:cNvSpPr>
          <p:nvPr>
            <p:ph sz="half" idx="2" hasCustomPrompt="1"/>
          </p:nvPr>
        </p:nvSpPr>
        <p:spPr>
          <a:xfrm>
            <a:off x="3200400" y="1289304"/>
            <a:ext cx="5486400" cy="3429000"/>
          </a:xfrm>
        </p:spPr>
        <p:txBody>
          <a:bodyPr/>
          <a:lstStyle>
            <a:lvl1pPr marL="0" indent="0">
              <a:buNone/>
              <a:defRPr sz="2400"/>
            </a:lvl1pPr>
            <a:lvl2pPr marL="230187" indent="0">
              <a:buNone/>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an icon to insert table, chart, SmartArt graphic, picture, or media clip</a:t>
            </a:r>
          </a:p>
        </p:txBody>
      </p:sp>
    </p:spTree>
    <p:extLst>
      <p:ext uri="{BB962C8B-B14F-4D97-AF65-F5344CB8AC3E}">
        <p14:creationId xmlns:p14="http://schemas.microsoft.com/office/powerpoint/2010/main" val="352559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43C80DB-1E10-4B42-A90C-FD4E89BD3390}" type="slidenum">
              <a:rPr lang="en-US" smtClean="0"/>
              <a:t>‹#›</a:t>
            </a:fld>
            <a:endParaRPr lang="en-US"/>
          </a:p>
        </p:txBody>
      </p:sp>
      <p:sp>
        <p:nvSpPr>
          <p:cNvPr id="8" name="Title Placeholder 1"/>
          <p:cNvSpPr>
            <a:spLocks noGrp="1"/>
          </p:cNvSpPr>
          <p:nvPr>
            <p:ph type="title" hasCustomPrompt="1"/>
          </p:nvPr>
        </p:nvSpPr>
        <p:spPr>
          <a:xfrm>
            <a:off x="457200" y="137160"/>
            <a:ext cx="8229600" cy="1143000"/>
          </a:xfrm>
          <a:prstGeom prst="rect">
            <a:avLst/>
          </a:prstGeom>
        </p:spPr>
        <p:txBody>
          <a:bodyPr vert="horz" lIns="91440" tIns="45720" rIns="91440" bIns="45720" rtlCol="0" anchor="ctr">
            <a:normAutofit/>
          </a:bodyPr>
          <a:lstStyle>
            <a:lvl1pPr>
              <a:defRPr/>
            </a:lvl1pPr>
          </a:lstStyle>
          <a:p>
            <a:r>
              <a:rPr lang="en-US" dirty="0"/>
              <a:t>Click to Add Slide Title</a:t>
            </a:r>
          </a:p>
        </p:txBody>
      </p:sp>
      <p:sp>
        <p:nvSpPr>
          <p:cNvPr id="6" name="Content Placeholder 2"/>
          <p:cNvSpPr>
            <a:spLocks noGrp="1"/>
          </p:cNvSpPr>
          <p:nvPr>
            <p:ph sz="half" idx="1" hasCustomPrompt="1"/>
          </p:nvPr>
        </p:nvSpPr>
        <p:spPr>
          <a:xfrm>
            <a:off x="457200" y="1289304"/>
            <a:ext cx="5486400" cy="3429000"/>
          </a:xfrm>
        </p:spPr>
        <p:txBody>
          <a:bodyPr/>
          <a:lstStyle>
            <a:lvl1pPr marL="0" marR="0" indent="0" algn="l" defTabSz="914400" rtl="0" eaLnBrk="1" fontAlgn="auto" latinLnBrk="0" hangingPunct="1">
              <a:lnSpc>
                <a:spcPct val="100000"/>
              </a:lnSpc>
              <a:spcBef>
                <a:spcPts val="0"/>
              </a:spcBef>
              <a:spcAft>
                <a:spcPts val="0"/>
              </a:spcAft>
              <a:buClr>
                <a:srgbClr val="006173"/>
              </a:buClr>
              <a:buSzPct val="100000"/>
              <a:buFont typeface="Wingdings" panose="05000000000000000000" pitchFamily="2" charset="2"/>
              <a:buNone/>
              <a:tabLst/>
              <a:defRPr sz="2400"/>
            </a:lvl1pPr>
            <a:lvl2pPr marL="230187" indent="0">
              <a:buNone/>
              <a:defRPr sz="22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914400" rtl="0" eaLnBrk="1" fontAlgn="auto" latinLnBrk="0" hangingPunct="1">
              <a:lnSpc>
                <a:spcPct val="100000"/>
              </a:lnSpc>
              <a:spcBef>
                <a:spcPts val="0"/>
              </a:spcBef>
              <a:spcAft>
                <a:spcPts val="0"/>
              </a:spcAft>
              <a:buClr>
                <a:srgbClr val="006173"/>
              </a:buClr>
              <a:buSzPct val="100000"/>
              <a:buFont typeface="Wingdings" panose="05000000000000000000" pitchFamily="2" charset="2"/>
              <a:buNone/>
              <a:tabLst/>
              <a:defRPr/>
            </a:pPr>
            <a:r>
              <a:rPr lang="en-US" dirty="0"/>
              <a:t>Click an icon to insert table, chart, SmartArt graphic, picture, or media clip</a:t>
            </a:r>
          </a:p>
        </p:txBody>
      </p:sp>
      <p:sp>
        <p:nvSpPr>
          <p:cNvPr id="10" name="Content Placeholder 2"/>
          <p:cNvSpPr>
            <a:spLocks noGrp="1"/>
          </p:cNvSpPr>
          <p:nvPr>
            <p:ph sz="half" idx="13" hasCustomPrompt="1"/>
          </p:nvPr>
        </p:nvSpPr>
        <p:spPr>
          <a:xfrm>
            <a:off x="5943600" y="1289304"/>
            <a:ext cx="2743200" cy="3429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Options: Type without bullets (turn off bullets in Paragraph section of Home tab) or type with bullets</a:t>
            </a:r>
          </a:p>
          <a:p>
            <a:pPr lvl="1"/>
            <a:r>
              <a:rPr lang="en-US" dirty="0"/>
              <a:t>Second level</a:t>
            </a:r>
          </a:p>
        </p:txBody>
      </p:sp>
    </p:spTree>
    <p:extLst>
      <p:ext uri="{BB962C8B-B14F-4D97-AF65-F5344CB8AC3E}">
        <p14:creationId xmlns:p14="http://schemas.microsoft.com/office/powerpoint/2010/main" val="952741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43C80DB-1E10-4B42-A90C-FD4E89BD3390}" type="slidenum">
              <a:rPr lang="en-US" smtClean="0"/>
              <a:t>‹#›</a:t>
            </a:fld>
            <a:endParaRPr lang="en-US"/>
          </a:p>
        </p:txBody>
      </p:sp>
      <p:sp>
        <p:nvSpPr>
          <p:cNvPr id="10" name="Title Placeholder 1"/>
          <p:cNvSpPr>
            <a:spLocks noGrp="1"/>
          </p:cNvSpPr>
          <p:nvPr>
            <p:ph type="title" hasCustomPrompt="1"/>
          </p:nvPr>
        </p:nvSpPr>
        <p:spPr>
          <a:xfrm>
            <a:off x="457200" y="137160"/>
            <a:ext cx="8229600" cy="1143000"/>
          </a:xfrm>
          <a:prstGeom prst="rect">
            <a:avLst/>
          </a:prstGeom>
        </p:spPr>
        <p:txBody>
          <a:bodyPr vert="horz" lIns="91440" tIns="45720" rIns="91440" bIns="45720" rtlCol="0" anchor="ctr">
            <a:normAutofit/>
          </a:bodyPr>
          <a:lstStyle>
            <a:lvl1pPr>
              <a:defRPr/>
            </a:lvl1pPr>
          </a:lstStyle>
          <a:p>
            <a:r>
              <a:rPr lang="en-US" dirty="0"/>
              <a:t>Click to Add Slide Title</a:t>
            </a:r>
          </a:p>
        </p:txBody>
      </p:sp>
      <p:sp>
        <p:nvSpPr>
          <p:cNvPr id="11" name="Text Placeholder 2"/>
          <p:cNvSpPr>
            <a:spLocks noGrp="1"/>
          </p:cNvSpPr>
          <p:nvPr>
            <p:ph type="body" idx="1" hasCustomPrompt="1"/>
          </p:nvPr>
        </p:nvSpPr>
        <p:spPr>
          <a:xfrm>
            <a:off x="457200" y="1280160"/>
            <a:ext cx="4023360" cy="731520"/>
          </a:xfrm>
        </p:spPr>
        <p:txBody>
          <a:bodyPr anchor="ctr">
            <a:noAutofit/>
          </a:bodyPr>
          <a:lstStyle>
            <a:lvl1pPr marL="0" indent="0" algn="l">
              <a:buNone/>
              <a:defRPr sz="2400" b="0">
                <a:solidFill>
                  <a:srgbClr val="00617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2" name="Text Placeholder 4"/>
          <p:cNvSpPr>
            <a:spLocks noGrp="1"/>
          </p:cNvSpPr>
          <p:nvPr>
            <p:ph type="body" sz="quarter" idx="3" hasCustomPrompt="1"/>
          </p:nvPr>
        </p:nvSpPr>
        <p:spPr>
          <a:xfrm>
            <a:off x="4663440" y="1280160"/>
            <a:ext cx="4023360" cy="731520"/>
          </a:xfrm>
        </p:spPr>
        <p:txBody>
          <a:bodyPr anchor="ctr">
            <a:noAutofit/>
          </a:bodyPr>
          <a:lstStyle>
            <a:lvl1pPr marL="0" indent="0" algn="l">
              <a:buNone/>
              <a:defRPr sz="2400" b="0">
                <a:solidFill>
                  <a:srgbClr val="00617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3" name="Content Placeholder 3"/>
          <p:cNvSpPr>
            <a:spLocks noGrp="1"/>
          </p:cNvSpPr>
          <p:nvPr>
            <p:ph sz="half" idx="2" hasCustomPrompt="1"/>
          </p:nvPr>
        </p:nvSpPr>
        <p:spPr>
          <a:xfrm>
            <a:off x="457200" y="2019300"/>
            <a:ext cx="4023360" cy="2699004"/>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14" name="Content Placeholder 3"/>
          <p:cNvSpPr>
            <a:spLocks noGrp="1"/>
          </p:cNvSpPr>
          <p:nvPr>
            <p:ph sz="half" idx="10" hasCustomPrompt="1"/>
          </p:nvPr>
        </p:nvSpPr>
        <p:spPr>
          <a:xfrm>
            <a:off x="4663440" y="2019300"/>
            <a:ext cx="4023360" cy="2699004"/>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p:txBody>
      </p:sp>
    </p:spTree>
    <p:extLst>
      <p:ext uri="{BB962C8B-B14F-4D97-AF65-F5344CB8AC3E}">
        <p14:creationId xmlns:p14="http://schemas.microsoft.com/office/powerpoint/2010/main" val="186857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43C80DB-1E10-4B42-A90C-FD4E89BD3390}" type="slidenum">
              <a:rPr lang="en-US" smtClean="0"/>
              <a:t>‹#›</a:t>
            </a:fld>
            <a:endParaRPr lang="en-US"/>
          </a:p>
        </p:txBody>
      </p:sp>
      <p:sp>
        <p:nvSpPr>
          <p:cNvPr id="10" name="Title Placeholder 1"/>
          <p:cNvSpPr>
            <a:spLocks noGrp="1"/>
          </p:cNvSpPr>
          <p:nvPr>
            <p:ph type="title" hasCustomPrompt="1"/>
          </p:nvPr>
        </p:nvSpPr>
        <p:spPr>
          <a:xfrm>
            <a:off x="457200" y="137160"/>
            <a:ext cx="8229600" cy="1143000"/>
          </a:xfrm>
          <a:prstGeom prst="rect">
            <a:avLst/>
          </a:prstGeom>
        </p:spPr>
        <p:txBody>
          <a:bodyPr vert="horz" lIns="91440" tIns="45720" rIns="91440" bIns="45720" rtlCol="0" anchor="ctr">
            <a:normAutofit/>
          </a:bodyPr>
          <a:lstStyle>
            <a:lvl1pPr>
              <a:defRPr/>
            </a:lvl1pPr>
          </a:lstStyle>
          <a:p>
            <a:r>
              <a:rPr lang="en-US" dirty="0"/>
              <a:t>Click to Add Slide Title</a:t>
            </a:r>
          </a:p>
        </p:txBody>
      </p:sp>
      <p:sp>
        <p:nvSpPr>
          <p:cNvPr id="11" name="Text Placeholder 2"/>
          <p:cNvSpPr>
            <a:spLocks noGrp="1"/>
          </p:cNvSpPr>
          <p:nvPr>
            <p:ph type="body" idx="1" hasCustomPrompt="1"/>
          </p:nvPr>
        </p:nvSpPr>
        <p:spPr>
          <a:xfrm>
            <a:off x="457200" y="1280160"/>
            <a:ext cx="8229600" cy="731520"/>
          </a:xfrm>
        </p:spPr>
        <p:txBody>
          <a:bodyPr anchor="ctr">
            <a:noAutofit/>
          </a:bodyPr>
          <a:lstStyle>
            <a:lvl1pPr marL="0" indent="0" algn="l">
              <a:buNone/>
              <a:defRPr sz="2400" b="0">
                <a:solidFill>
                  <a:srgbClr val="00617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3" name="Content Placeholder 3"/>
          <p:cNvSpPr>
            <a:spLocks noGrp="1"/>
          </p:cNvSpPr>
          <p:nvPr>
            <p:ph sz="half" idx="2" hasCustomPrompt="1"/>
          </p:nvPr>
        </p:nvSpPr>
        <p:spPr>
          <a:xfrm>
            <a:off x="457200" y="2019300"/>
            <a:ext cx="4023360" cy="2699004"/>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14" name="Content Placeholder 3"/>
          <p:cNvSpPr>
            <a:spLocks noGrp="1"/>
          </p:cNvSpPr>
          <p:nvPr>
            <p:ph sz="half" idx="10" hasCustomPrompt="1"/>
          </p:nvPr>
        </p:nvSpPr>
        <p:spPr>
          <a:xfrm>
            <a:off x="4663440" y="2019300"/>
            <a:ext cx="4023360" cy="2699004"/>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Tree>
    <p:extLst>
      <p:ext uri="{BB962C8B-B14F-4D97-AF65-F5344CB8AC3E}">
        <p14:creationId xmlns:p14="http://schemas.microsoft.com/office/powerpoint/2010/main" val="2211219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43C80DB-1E10-4B42-A90C-FD4E89BD3390}" type="slidenum">
              <a:rPr lang="en-US" smtClean="0"/>
              <a:t>‹#›</a:t>
            </a:fld>
            <a:endParaRPr lang="en-US"/>
          </a:p>
        </p:txBody>
      </p:sp>
      <p:sp>
        <p:nvSpPr>
          <p:cNvPr id="10" name="Title 1"/>
          <p:cNvSpPr>
            <a:spLocks noGrp="1"/>
          </p:cNvSpPr>
          <p:nvPr>
            <p:ph type="title" hasCustomPrompt="1"/>
          </p:nvPr>
        </p:nvSpPr>
        <p:spPr>
          <a:xfrm>
            <a:off x="457202" y="137160"/>
            <a:ext cx="3008313" cy="1162051"/>
          </a:xfrm>
        </p:spPr>
        <p:txBody>
          <a:bodyPr anchor="b"/>
          <a:lstStyle>
            <a:lvl1pPr algn="l">
              <a:defRPr sz="2400" b="1"/>
            </a:lvl1pPr>
          </a:lstStyle>
          <a:p>
            <a:r>
              <a:rPr lang="en-US" dirty="0"/>
              <a:t>Click to Add Slide Title</a:t>
            </a:r>
          </a:p>
        </p:txBody>
      </p:sp>
      <p:sp>
        <p:nvSpPr>
          <p:cNvPr id="11" name="Content Placeholder 2"/>
          <p:cNvSpPr>
            <a:spLocks noGrp="1"/>
          </p:cNvSpPr>
          <p:nvPr>
            <p:ph idx="1" hasCustomPrompt="1"/>
          </p:nvPr>
        </p:nvSpPr>
        <p:spPr>
          <a:xfrm>
            <a:off x="3463636" y="137160"/>
            <a:ext cx="5223164" cy="4568190"/>
          </a:xfrm>
        </p:spPr>
        <p:txBody>
          <a:bodyPr/>
          <a:lstStyle>
            <a:lvl1pPr marL="0" indent="0">
              <a:buNone/>
              <a:defRPr sz="2600"/>
            </a:lvl1pPr>
            <a:lvl2pPr marL="233362" indent="0">
              <a:buNone/>
              <a:defRPr sz="2400"/>
            </a:lvl2pPr>
            <a:lvl3pPr marL="457200" indent="0">
              <a:buNone/>
              <a:defRPr sz="2000"/>
            </a:lvl3pPr>
            <a:lvl4pPr marL="688975" indent="0">
              <a:buNone/>
              <a:defRPr sz="1800"/>
            </a:lvl4pPr>
            <a:lvl5pPr marL="914400" indent="0">
              <a:buNone/>
              <a:defRPr sz="1800"/>
            </a:lvl5pPr>
            <a:lvl6pPr>
              <a:defRPr sz="2000"/>
            </a:lvl6pPr>
            <a:lvl7pPr>
              <a:defRPr sz="2000"/>
            </a:lvl7pPr>
            <a:lvl8pPr>
              <a:defRPr sz="2000"/>
            </a:lvl8pPr>
            <a:lvl9pPr>
              <a:defRPr sz="2000"/>
            </a:lvl9pPr>
          </a:lstStyle>
          <a:p>
            <a:pPr lvl="0"/>
            <a:r>
              <a:rPr lang="en-US" dirty="0"/>
              <a:t>Click an icon to insert table, chart, SmartArt graphic, picture, or media clip</a:t>
            </a:r>
          </a:p>
        </p:txBody>
      </p:sp>
      <p:sp>
        <p:nvSpPr>
          <p:cNvPr id="12" name="Text Placeholder 3"/>
          <p:cNvSpPr>
            <a:spLocks noGrp="1"/>
          </p:cNvSpPr>
          <p:nvPr>
            <p:ph type="body" sz="half" idx="2" hasCustomPrompt="1"/>
          </p:nvPr>
        </p:nvSpPr>
        <p:spPr>
          <a:xfrm>
            <a:off x="457202" y="1309688"/>
            <a:ext cx="3008313" cy="33956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Tree>
    <p:extLst>
      <p:ext uri="{BB962C8B-B14F-4D97-AF65-F5344CB8AC3E}">
        <p14:creationId xmlns:p14="http://schemas.microsoft.com/office/powerpoint/2010/main" val="415996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7160"/>
            <a:ext cx="8229600" cy="1143000"/>
          </a:xfrm>
          <a:prstGeom prst="rect">
            <a:avLst/>
          </a:prstGeom>
        </p:spPr>
        <p:txBody>
          <a:bodyPr vert="horz" lIns="91440" tIns="45720" rIns="91440" bIns="45720" rtlCol="0" anchor="ctr">
            <a:normAutofit/>
          </a:bodyPr>
          <a:lstStyle/>
          <a:p>
            <a:r>
              <a:rPr lang="en-US" dirty="0"/>
              <a:t>Click to Add Slide Title</a:t>
            </a:r>
          </a:p>
        </p:txBody>
      </p:sp>
      <p:sp>
        <p:nvSpPr>
          <p:cNvPr id="3" name="Text Placeholder 2"/>
          <p:cNvSpPr>
            <a:spLocks noGrp="1"/>
          </p:cNvSpPr>
          <p:nvPr>
            <p:ph type="body" idx="1"/>
          </p:nvPr>
        </p:nvSpPr>
        <p:spPr>
          <a:xfrm>
            <a:off x="457200" y="1289304"/>
            <a:ext cx="8229600" cy="3429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flipV="1">
            <a:off x="-57595" y="-84575"/>
            <a:ext cx="457200" cy="5312650"/>
          </a:xfrm>
          <a:prstGeom prst="rect">
            <a:avLst/>
          </a:prstGeom>
          <a:solidFill>
            <a:srgbClr val="003D78"/>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0" y="4767263"/>
            <a:ext cx="2133600" cy="273844"/>
          </a:xfrm>
          <a:prstGeom prst="rect">
            <a:avLst/>
          </a:prstGeom>
        </p:spPr>
        <p:txBody>
          <a:bodyPr vert="horz" lIns="91440" tIns="45720" rIns="91440" bIns="45720" rtlCol="0" anchor="ctr"/>
          <a:lstStyle>
            <a:lvl1pPr algn="l">
              <a:defRPr sz="1200">
                <a:solidFill>
                  <a:schemeClr val="bg1"/>
                </a:solidFill>
              </a:defRPr>
            </a:lvl1pPr>
          </a:lstStyle>
          <a:p>
            <a:fld id="{A43C80DB-1E10-4B42-A90C-FD4E89BD3390}" type="slidenum">
              <a:rPr lang="en-US" smtClean="0"/>
              <a:pPr/>
              <a:t>‹#›</a:t>
            </a:fld>
            <a:endParaRPr lang="en-US"/>
          </a:p>
        </p:txBody>
      </p:sp>
    </p:spTree>
    <p:extLst>
      <p:ext uri="{BB962C8B-B14F-4D97-AF65-F5344CB8AC3E}">
        <p14:creationId xmlns:p14="http://schemas.microsoft.com/office/powerpoint/2010/main" val="257914162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1" r:id="rId3"/>
    <p:sldLayoutId id="2147483652" r:id="rId4"/>
    <p:sldLayoutId id="2147483660" r:id="rId5"/>
    <p:sldLayoutId id="2147483661" r:id="rId6"/>
    <p:sldLayoutId id="2147483653" r:id="rId7"/>
    <p:sldLayoutId id="2147483662" r:id="rId8"/>
    <p:sldLayoutId id="2147483656" r:id="rId9"/>
    <p:sldLayoutId id="2147483658" r:id="rId10"/>
    <p:sldLayoutId id="2147483659" r:id="rId11"/>
    <p:sldLayoutId id="2147483663" r:id="rId12"/>
    <p:sldLayoutId id="2147483664" r:id="rId13"/>
    <p:sldLayoutId id="2147483665" r:id="rId14"/>
    <p:sldLayoutId id="2147483667" r:id="rId15"/>
    <p:sldLayoutId id="2147483668" r:id="rId16"/>
    <p:sldLayoutId id="2147483669" r:id="rId17"/>
    <p:sldLayoutId id="2147483670" r:id="rId18"/>
  </p:sldLayoutIdLst>
  <p:hf hdr="0" ftr="0" dt="0"/>
  <p:txStyles>
    <p:titleStyle>
      <a:lvl1pPr algn="l" defTabSz="914400" rtl="0" eaLnBrk="1" latinLnBrk="0" hangingPunct="1">
        <a:spcBef>
          <a:spcPct val="0"/>
        </a:spcBef>
        <a:buNone/>
        <a:defRPr sz="4000" kern="1200" baseline="0">
          <a:solidFill>
            <a:srgbClr val="003D78"/>
          </a:solidFill>
          <a:latin typeface="+mj-lt"/>
          <a:ea typeface="+mj-ea"/>
          <a:cs typeface="+mj-cs"/>
        </a:defRPr>
      </a:lvl1pPr>
    </p:titleStyle>
    <p:bodyStyle>
      <a:lvl1pPr marL="233363" indent="-233363" algn="l" defTabSz="914400" rtl="0" eaLnBrk="1" latinLnBrk="0" hangingPunct="1">
        <a:spcBef>
          <a:spcPts val="0"/>
        </a:spcBef>
        <a:buClr>
          <a:srgbClr val="006173"/>
        </a:buClr>
        <a:buSzPct val="100000"/>
        <a:buFont typeface="Wingdings" panose="05000000000000000000" pitchFamily="2" charset="2"/>
        <a:buChar char="§"/>
        <a:tabLst/>
        <a:defRPr sz="2600" kern="1200">
          <a:solidFill>
            <a:schemeClr val="tx1"/>
          </a:solidFill>
          <a:latin typeface="+mn-lt"/>
          <a:ea typeface="+mn-ea"/>
          <a:cs typeface="+mn-cs"/>
        </a:defRPr>
      </a:lvl1pPr>
      <a:lvl2pPr marL="457200" indent="-227013" algn="l" defTabSz="914400" rtl="0" eaLnBrk="1" latinLnBrk="0" hangingPunct="1">
        <a:spcBef>
          <a:spcPts val="0"/>
        </a:spcBef>
        <a:buClr>
          <a:srgbClr val="006173"/>
        </a:buClr>
        <a:buSzPct val="100000"/>
        <a:buFont typeface="Arial" panose="020B0604020202020204" pitchFamily="34" charset="0"/>
        <a:buChar char="•"/>
        <a:defRPr sz="2400" kern="1200">
          <a:solidFill>
            <a:schemeClr val="tx1"/>
          </a:solidFill>
          <a:latin typeface="+mn-lt"/>
          <a:ea typeface="+mn-ea"/>
          <a:cs typeface="+mn-cs"/>
        </a:defRPr>
      </a:lvl2pPr>
      <a:lvl3pPr marL="685800" indent="-228600" algn="l" defTabSz="914400" rtl="0" eaLnBrk="1" latinLnBrk="0" hangingPunct="1">
        <a:spcBef>
          <a:spcPts val="0"/>
        </a:spcBef>
        <a:buClr>
          <a:srgbClr val="006173"/>
        </a:buClr>
        <a:buSzPct val="85000"/>
        <a:buFont typeface="Arial" panose="020B0604020202020204" pitchFamily="34" charset="0"/>
        <a:buChar char="♦"/>
        <a:defRPr sz="2000" kern="1200">
          <a:solidFill>
            <a:schemeClr val="tx1"/>
          </a:solidFill>
          <a:latin typeface="+mn-lt"/>
          <a:ea typeface="+mn-ea"/>
          <a:cs typeface="+mn-cs"/>
        </a:defRPr>
      </a:lvl3pPr>
      <a:lvl4pPr marL="919163" indent="-228600" algn="l" defTabSz="914400" rtl="0" eaLnBrk="1" latinLnBrk="0" hangingPunct="1">
        <a:spcBef>
          <a:spcPts val="0"/>
        </a:spcBef>
        <a:buClr>
          <a:srgbClr val="006173"/>
        </a:buClr>
        <a:buSzPct val="85000"/>
        <a:buFont typeface="Arial" panose="020B0604020202020204" pitchFamily="34" charset="0"/>
        <a:buChar char="–"/>
        <a:defRPr sz="1800" kern="1200">
          <a:solidFill>
            <a:schemeClr val="tx1"/>
          </a:solidFill>
          <a:latin typeface="+mn-lt"/>
          <a:ea typeface="+mn-ea"/>
          <a:cs typeface="+mn-cs"/>
        </a:defRPr>
      </a:lvl4pPr>
      <a:lvl5pPr marL="1143000" indent="-228600" algn="l" defTabSz="914400" rtl="0" eaLnBrk="1" latinLnBrk="0" hangingPunct="1">
        <a:spcBef>
          <a:spcPts val="0"/>
        </a:spcBef>
        <a:buClr>
          <a:srgbClr val="006173"/>
        </a:buClr>
        <a:buSzPct val="85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asam.org/asam-criteria/criteria-intake-assessment-for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email.asam.org/h/t/2F1496D4A48152BF?_gl=1*1a0koad*_ga*MTY1OTI4MjIxOC4xNjgzNTU5MzI4*_ga_SRVJ8V0QZQ*MTY4OTAwODU4My43LjEuMTY4OTAxMjAyMy42MC4wLjA."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hyperlink" Target="mailto:saima.chauhan@dhs.wisconsin.gov" TargetMode="External"/><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hyperlink" Target="https://www.wisconsinconnect.org/asamtraining.html"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mailto:DHSDCTSDHS75@dhs.wisconsin.gov" TargetMode="External"/><Relationship Id="rId2" Type="http://schemas.openxmlformats.org/officeDocument/2006/relationships/notesSlide" Target="../notesSlides/notesSlide55.xml"/><Relationship Id="rId1" Type="http://schemas.openxmlformats.org/officeDocument/2006/relationships/slideLayout" Target="../slideLayouts/slideLayout12.xml"/><Relationship Id="rId5" Type="http://schemas.openxmlformats.org/officeDocument/2006/relationships/hyperlink" Target="mailto:DHSDQAMentalHealthAODA@dhs.wisconsin.gov" TargetMode="External"/><Relationship Id="rId4" Type="http://schemas.openxmlformats.org/officeDocument/2006/relationships/hyperlink" Target="mailto:Pam.Lano@dhs.wisconsin.gov"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dhs.wisconsin.gov/rules/dhs75-implementation.htm" TargetMode="External"/><Relationship Id="rId2" Type="http://schemas.openxmlformats.org/officeDocument/2006/relationships/hyperlink" Target="https://dhs.wisconsin.gov/aoda/partner.htm" TargetMode="External"/><Relationship Id="rId1" Type="http://schemas.openxmlformats.org/officeDocument/2006/relationships/slideLayout" Target="../slideLayouts/slideLayout12.xml"/><Relationship Id="rId4" Type="http://schemas.openxmlformats.org/officeDocument/2006/relationships/hyperlink" Target="https://www.asam.org/asam-criteria/criteria-intake-assessment-form"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www.asam.org/quality-care/clinical-guidelines/national-practice-guideline" TargetMode="External"/><Relationship Id="rId3" Type="http://schemas.openxmlformats.org/officeDocument/2006/relationships/hyperlink" Target="https://sitefinitystorage.blob.core.windows.net/sitefinity-production-blobs/docs/default-source/publications/criteria-4th-edition/asam-criteria-4th-ed-standards-public-comment-final-(1).pdf?sfvrsn=593c955a_3" TargetMode="External"/><Relationship Id="rId7" Type="http://schemas.openxmlformats.org/officeDocument/2006/relationships/hyperlink" Target="https://www.asam.org/quality-care/clinical-guidelines/alcohol-withdrawal-management-guideline" TargetMode="External"/><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hyperlink" Target="https://www.asam.org/quality-care/clinical-guidelines/drug-testing" TargetMode="External"/><Relationship Id="rId5" Type="http://schemas.openxmlformats.org/officeDocument/2006/relationships/hyperlink" Target="https://www.asam.org/quality-care/clinical-guidelines/stimulant-use-disorders" TargetMode="External"/><Relationship Id="rId4" Type="http://schemas.openxmlformats.org/officeDocument/2006/relationships/hyperlink" Target="https://www.asam.org/asam-criteria/toolkit"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mailto:DHSMedicaidSUD@dhs.wisconsin.gov" TargetMode="External"/><Relationship Id="rId2" Type="http://schemas.openxmlformats.org/officeDocument/2006/relationships/hyperlink" Target="https://www.forwardhealth.wi.gov/WIPortal/content/html/news/rsud_resources.html.spage" TargetMode="External"/><Relationship Id="rId1" Type="http://schemas.openxmlformats.org/officeDocument/2006/relationships/slideLayout" Target="../slideLayouts/slideLayout12.xml"/><Relationship Id="rId4" Type="http://schemas.openxmlformats.org/officeDocument/2006/relationships/hyperlink" Target="https://www.forwardhealth.wi.gov/WIPortal/content/provider/pdf/fieldrepguide.pdf.spag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3800" y="1695450"/>
            <a:ext cx="5329425" cy="1295400"/>
          </a:xfrm>
        </p:spPr>
        <p:txBody>
          <a:bodyPr/>
          <a:lstStyle/>
          <a:p>
            <a:br>
              <a:rPr lang="en-US" sz="2800" dirty="0"/>
            </a:br>
            <a:r>
              <a:rPr lang="en-US" sz="2800" dirty="0"/>
              <a:t>The ASAM Criteria-Advanced Edition </a:t>
            </a:r>
            <a:endParaRPr lang="en-US" dirty="0"/>
          </a:p>
        </p:txBody>
      </p:sp>
      <p:sp>
        <p:nvSpPr>
          <p:cNvPr id="4" name="Text Placeholder 3"/>
          <p:cNvSpPr>
            <a:spLocks noGrp="1"/>
          </p:cNvSpPr>
          <p:nvPr>
            <p:ph type="body" sz="quarter" idx="13"/>
          </p:nvPr>
        </p:nvSpPr>
        <p:spPr>
          <a:xfrm>
            <a:off x="3733800" y="3714750"/>
            <a:ext cx="5168790" cy="1295400"/>
          </a:xfrm>
        </p:spPr>
        <p:txBody>
          <a:bodyPr/>
          <a:lstStyle/>
          <a:p>
            <a:r>
              <a:rPr lang="en-US" b="1" dirty="0">
                <a:solidFill>
                  <a:srgbClr val="006173"/>
                </a:solidFill>
              </a:rPr>
              <a:t>Saima Chauhan</a:t>
            </a:r>
          </a:p>
          <a:p>
            <a:r>
              <a:rPr lang="en-US" sz="1400" dirty="0">
                <a:solidFill>
                  <a:srgbClr val="006173"/>
                </a:solidFill>
              </a:rPr>
              <a:t>Substance Use Services Section </a:t>
            </a:r>
          </a:p>
          <a:p>
            <a:r>
              <a:rPr lang="en-US" sz="1400" dirty="0">
                <a:solidFill>
                  <a:srgbClr val="006173"/>
                </a:solidFill>
              </a:rPr>
              <a:t>Bureau of Prevention Treatment and Recovery </a:t>
            </a:r>
          </a:p>
          <a:p>
            <a:r>
              <a:rPr lang="en-US" b="1" dirty="0">
                <a:solidFill>
                  <a:srgbClr val="006173"/>
                </a:solidFill>
              </a:rPr>
              <a:t>July 13, 2023</a:t>
            </a:r>
          </a:p>
        </p:txBody>
      </p:sp>
    </p:spTree>
    <p:extLst>
      <p:ext uri="{BB962C8B-B14F-4D97-AF65-F5344CB8AC3E}">
        <p14:creationId xmlns:p14="http://schemas.microsoft.com/office/powerpoint/2010/main" val="1375763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433CB84D-0F31-433C-A799-75FB96CD49BB}"/>
              </a:ext>
            </a:extLst>
          </p:cNvPr>
          <p:cNvSpPr/>
          <p:nvPr/>
        </p:nvSpPr>
        <p:spPr>
          <a:xfrm>
            <a:off x="477079" y="1689652"/>
            <a:ext cx="8408505" cy="3110948"/>
          </a:xfrm>
          <a:prstGeom prst="rect">
            <a:avLst/>
          </a:prstGeom>
          <a:noFill/>
        </p:spPr>
        <p:txBody>
          <a:bodyPr wrap="square" lIns="0" tIns="0" rIns="0" bIns="0" rtlCol="0" anchor="t"/>
          <a:lstStyle/>
          <a:p>
            <a:pPr marL="257175" indent="-257175">
              <a:lnSpc>
                <a:spcPts val="2325"/>
              </a:lnSpc>
              <a:spcBef>
                <a:spcPts val="900"/>
              </a:spcBef>
              <a:spcAft>
                <a:spcPts val="450"/>
              </a:spcAft>
              <a:buFont typeface="Arial" panose="020B0604020202020204" pitchFamily="34" charset="0"/>
              <a:buChar char="•"/>
            </a:pPr>
            <a:endParaRPr lang="en-US" sz="1500">
              <a:solidFill>
                <a:srgbClr val="FFFFFF"/>
              </a:solidFill>
              <a:latin typeface="Lato" panose="020F0502020204030203" pitchFamily="34" charset="0"/>
              <a:ea typeface="Source Sans Pro" pitchFamily="34" charset="-122"/>
              <a:cs typeface="Source Sans Pro" pitchFamily="34" charset="-120"/>
            </a:endParaRPr>
          </a:p>
        </p:txBody>
      </p:sp>
      <p:sp>
        <p:nvSpPr>
          <p:cNvPr id="7" name="TextBox 6">
            <a:extLst>
              <a:ext uri="{FF2B5EF4-FFF2-40B4-BE49-F238E27FC236}">
                <a16:creationId xmlns:a16="http://schemas.microsoft.com/office/drawing/2014/main" id="{F38083A6-8569-434F-97AB-CD42A84DD391}"/>
              </a:ext>
            </a:extLst>
          </p:cNvPr>
          <p:cNvSpPr txBox="1"/>
          <p:nvPr/>
        </p:nvSpPr>
        <p:spPr>
          <a:xfrm>
            <a:off x="477079" y="1184093"/>
            <a:ext cx="8514521" cy="3634328"/>
          </a:xfrm>
          <a:prstGeom prst="rect">
            <a:avLst/>
          </a:prstGeom>
          <a:noFill/>
        </p:spPr>
        <p:txBody>
          <a:bodyPr wrap="square">
            <a:spAutoFit/>
          </a:bodyPr>
          <a:lstStyle/>
          <a:p>
            <a:pPr defTabSz="685835">
              <a:defRPr/>
            </a:pPr>
            <a:r>
              <a:rPr lang="en-US" sz="2500" b="1" i="1" dirty="0">
                <a:ea typeface="Lato" panose="020F0502020204030203" pitchFamily="34" charset="0"/>
                <a:cs typeface="Lato" panose="020F0502020204030203" pitchFamily="34" charset="0"/>
              </a:rPr>
              <a:t>D3. Emotional/behavioral/cognitive conditions </a:t>
            </a:r>
          </a:p>
          <a:p>
            <a:pPr marL="771525" lvl="1" indent="-428625" defTabSz="685835">
              <a:buFont typeface="Arial" panose="020B0604020202020204" pitchFamily="34" charset="0"/>
              <a:buChar char="•"/>
              <a:defRPr/>
            </a:pPr>
            <a:r>
              <a:rPr lang="en-US" sz="2200" dirty="0">
                <a:ea typeface="Lato" panose="020F0502020204030203" pitchFamily="34" charset="0"/>
                <a:cs typeface="Lato" panose="020F0502020204030203" pitchFamily="34" charset="0"/>
              </a:rPr>
              <a:t>Imminent danger of harming self or someone else.</a:t>
            </a:r>
          </a:p>
          <a:p>
            <a:pPr marL="771525" lvl="1" indent="-428625" defTabSz="685835">
              <a:buFont typeface="Arial" panose="020B0604020202020204" pitchFamily="34" charset="0"/>
              <a:buChar char="•"/>
              <a:defRPr/>
            </a:pPr>
            <a:r>
              <a:rPr lang="en-US" sz="2200" dirty="0">
                <a:ea typeface="Lato" panose="020F0502020204030203" pitchFamily="34" charset="0"/>
                <a:cs typeface="Lato" panose="020F0502020204030203" pitchFamily="34" charset="0"/>
              </a:rPr>
              <a:t>Unable to function in activities of daily living or care for self with imminent, dangerous consequences.</a:t>
            </a:r>
            <a:br>
              <a:rPr lang="en-US" sz="2500" dirty="0">
                <a:ea typeface="Lato" panose="020F0502020204030203" pitchFamily="34" charset="0"/>
                <a:cs typeface="Lato" panose="020F0502020204030203" pitchFamily="34" charset="0"/>
              </a:rPr>
            </a:br>
            <a:endParaRPr lang="en-US" sz="2500" dirty="0">
              <a:ea typeface="Lato" panose="020F0502020204030203" pitchFamily="34" charset="0"/>
              <a:cs typeface="Lato" panose="020F0502020204030203" pitchFamily="34" charset="0"/>
            </a:endParaRPr>
          </a:p>
          <a:p>
            <a:pPr defTabSz="685835">
              <a:defRPr/>
            </a:pPr>
            <a:r>
              <a:rPr lang="en-US" sz="2500" b="1" i="1" dirty="0">
                <a:ea typeface="Lato" panose="020F0502020204030203" pitchFamily="34" charset="0"/>
                <a:cs typeface="Lato" panose="020F0502020204030203" pitchFamily="34" charset="0"/>
              </a:rPr>
              <a:t>D4. Readiness to change</a:t>
            </a:r>
          </a:p>
          <a:p>
            <a:pPr marL="771525" lvl="1" indent="-428625" defTabSz="685835">
              <a:buFont typeface="Arial" panose="020B0604020202020204" pitchFamily="34" charset="0"/>
              <a:buChar char="•"/>
              <a:defRPr/>
            </a:pPr>
            <a:r>
              <a:rPr lang="en-US" sz="2200" dirty="0">
                <a:ea typeface="Lato" panose="020F0502020204030203" pitchFamily="34" charset="0"/>
                <a:cs typeface="Lato" panose="020F0502020204030203" pitchFamily="34" charset="0"/>
              </a:rPr>
              <a:t>Ambivalent or feels treatment unnecessary.</a:t>
            </a:r>
          </a:p>
          <a:p>
            <a:pPr marL="771525" lvl="1" indent="-428625" defTabSz="685835">
              <a:buFont typeface="Arial" panose="020B0604020202020204" pitchFamily="34" charset="0"/>
              <a:buChar char="•"/>
              <a:defRPr/>
            </a:pPr>
            <a:r>
              <a:rPr lang="en-US" sz="2200" dirty="0">
                <a:ea typeface="Lato" panose="020F0502020204030203" pitchFamily="34" charset="0"/>
                <a:cs typeface="Lato" panose="020F0502020204030203" pitchFamily="34" charset="0"/>
              </a:rPr>
              <a:t>Coerced, mandated, required to have assessment and/or treatment by mental health court, criminal justice system etc.</a:t>
            </a:r>
          </a:p>
          <a:p>
            <a:pPr marL="428625" indent="-428625" defTabSz="685835">
              <a:spcBef>
                <a:spcPts val="750"/>
              </a:spcBef>
              <a:buFont typeface="+mj-lt"/>
              <a:buAutoNum type="arabicPeriod" startAt="3"/>
              <a:defRPr/>
            </a:pPr>
            <a:endParaRPr lang="en-US" sz="1650" dirty="0">
              <a:latin typeface="Lato" panose="020F0502020204030203" pitchFamily="34"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BA6945B3-9DF8-433E-9BE8-34AE266C7D2F}"/>
              </a:ext>
            </a:extLst>
          </p:cNvPr>
          <p:cNvSpPr txBox="1"/>
          <p:nvPr/>
        </p:nvSpPr>
        <p:spPr>
          <a:xfrm>
            <a:off x="477079" y="218515"/>
            <a:ext cx="6771446" cy="630942"/>
          </a:xfrm>
          <a:prstGeom prst="rect">
            <a:avLst/>
          </a:prstGeom>
          <a:noFill/>
        </p:spPr>
        <p:txBody>
          <a:bodyPr wrap="square">
            <a:spAutoFit/>
          </a:bodyPr>
          <a:lstStyle/>
          <a:p>
            <a:r>
              <a:rPr lang="en-US" sz="3500" dirty="0">
                <a:solidFill>
                  <a:srgbClr val="003D78"/>
                </a:solidFill>
                <a:latin typeface="+mj-lt"/>
              </a:rPr>
              <a:t>Assessing immediate needs</a:t>
            </a:r>
          </a:p>
        </p:txBody>
      </p:sp>
    </p:spTree>
    <p:custDataLst>
      <p:tags r:id="rId1"/>
    </p:custDataLst>
    <p:extLst>
      <p:ext uri="{BB962C8B-B14F-4D97-AF65-F5344CB8AC3E}">
        <p14:creationId xmlns:p14="http://schemas.microsoft.com/office/powerpoint/2010/main" val="362511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433CB84D-0F31-433C-A799-75FB96CD49BB}"/>
              </a:ext>
            </a:extLst>
          </p:cNvPr>
          <p:cNvSpPr/>
          <p:nvPr/>
        </p:nvSpPr>
        <p:spPr>
          <a:xfrm>
            <a:off x="477079" y="1689652"/>
            <a:ext cx="8408505" cy="3110948"/>
          </a:xfrm>
          <a:prstGeom prst="rect">
            <a:avLst/>
          </a:prstGeom>
          <a:noFill/>
        </p:spPr>
        <p:txBody>
          <a:bodyPr wrap="square" lIns="0" tIns="0" rIns="0" bIns="0" rtlCol="0" anchor="t"/>
          <a:lstStyle/>
          <a:p>
            <a:pPr marL="257175" indent="-257175">
              <a:lnSpc>
                <a:spcPts val="2325"/>
              </a:lnSpc>
              <a:spcBef>
                <a:spcPts val="900"/>
              </a:spcBef>
              <a:spcAft>
                <a:spcPts val="450"/>
              </a:spcAft>
              <a:buFont typeface="Arial" panose="020B0604020202020204" pitchFamily="34" charset="0"/>
              <a:buChar char="•"/>
            </a:pPr>
            <a:endParaRPr lang="en-US" sz="1500">
              <a:solidFill>
                <a:srgbClr val="FFFFFF"/>
              </a:solidFill>
              <a:latin typeface="Lato" panose="020F0502020204030203" pitchFamily="34" charset="0"/>
              <a:ea typeface="Source Sans Pro" pitchFamily="34" charset="-122"/>
              <a:cs typeface="Source Sans Pro" pitchFamily="34" charset="-120"/>
            </a:endParaRPr>
          </a:p>
        </p:txBody>
      </p:sp>
      <p:sp>
        <p:nvSpPr>
          <p:cNvPr id="7" name="TextBox 6">
            <a:extLst>
              <a:ext uri="{FF2B5EF4-FFF2-40B4-BE49-F238E27FC236}">
                <a16:creationId xmlns:a16="http://schemas.microsoft.com/office/drawing/2014/main" id="{F38083A6-8569-434F-97AB-CD42A84DD391}"/>
              </a:ext>
            </a:extLst>
          </p:cNvPr>
          <p:cNvSpPr txBox="1"/>
          <p:nvPr/>
        </p:nvSpPr>
        <p:spPr>
          <a:xfrm>
            <a:off x="546653" y="1401189"/>
            <a:ext cx="8050695" cy="2985433"/>
          </a:xfrm>
          <a:prstGeom prst="rect">
            <a:avLst/>
          </a:prstGeom>
          <a:noFill/>
        </p:spPr>
        <p:txBody>
          <a:bodyPr wrap="square">
            <a:spAutoFit/>
          </a:bodyPr>
          <a:lstStyle/>
          <a:p>
            <a:pPr defTabSz="685835">
              <a:defRPr/>
            </a:pPr>
            <a:r>
              <a:rPr lang="en-US" sz="2500" b="1" i="1" dirty="0">
                <a:ea typeface="Lato" panose="020F0502020204030203" pitchFamily="34" charset="0"/>
                <a:cs typeface="Lato" panose="020F0502020204030203" pitchFamily="34" charset="0"/>
              </a:rPr>
              <a:t>D5. Relapse/continued use/continued problem potential</a:t>
            </a:r>
          </a:p>
          <a:p>
            <a:pPr marL="771525" lvl="1" indent="-428625" defTabSz="685835">
              <a:buFont typeface="Arial" panose="020B0604020202020204" pitchFamily="34" charset="0"/>
              <a:buChar char="•"/>
              <a:defRPr/>
            </a:pPr>
            <a:r>
              <a:rPr lang="en-US" sz="2200" dirty="0">
                <a:ea typeface="Lato" panose="020F0502020204030203" pitchFamily="34" charset="0"/>
                <a:cs typeface="Lato" panose="020F0502020204030203" pitchFamily="34" charset="0"/>
              </a:rPr>
              <a:t>Currently under the influence and/or acutely psychotic, manic, suicidal.</a:t>
            </a:r>
          </a:p>
          <a:p>
            <a:pPr marL="771525" lvl="1" indent="-428625" defTabSz="685835">
              <a:buFont typeface="Arial" panose="020B0604020202020204" pitchFamily="34" charset="0"/>
              <a:buChar char="•"/>
              <a:defRPr/>
            </a:pPr>
            <a:r>
              <a:rPr lang="en-US" sz="2200" dirty="0">
                <a:ea typeface="Lato" panose="020F0502020204030203" pitchFamily="34" charset="0"/>
                <a:cs typeface="Lato" panose="020F0502020204030203" pitchFamily="34" charset="0"/>
              </a:rPr>
              <a:t>Continued use/problems imminently dangerous.</a:t>
            </a:r>
            <a:br>
              <a:rPr lang="en-US" sz="2500" dirty="0">
                <a:ea typeface="Lato" panose="020F0502020204030203" pitchFamily="34" charset="0"/>
                <a:cs typeface="Lato" panose="020F0502020204030203" pitchFamily="34" charset="0"/>
              </a:rPr>
            </a:br>
            <a:endParaRPr lang="en-US" sz="2500" dirty="0">
              <a:ea typeface="Lato" panose="020F0502020204030203" pitchFamily="34" charset="0"/>
              <a:cs typeface="Lato" panose="020F0502020204030203" pitchFamily="34" charset="0"/>
            </a:endParaRPr>
          </a:p>
          <a:p>
            <a:pPr defTabSz="685835">
              <a:defRPr/>
            </a:pPr>
            <a:r>
              <a:rPr lang="en-US" sz="2500" b="1" i="1" dirty="0">
                <a:ea typeface="Lato" panose="020F0502020204030203" pitchFamily="34" charset="0"/>
                <a:cs typeface="Lato" panose="020F0502020204030203" pitchFamily="34" charset="0"/>
              </a:rPr>
              <a:t>D6. Recovery environment </a:t>
            </a:r>
          </a:p>
          <a:p>
            <a:pPr defTabSz="685835">
              <a:defRPr/>
            </a:pPr>
            <a:r>
              <a:rPr lang="en-US" sz="2200" dirty="0">
                <a:ea typeface="Lato" panose="020F0502020204030203" pitchFamily="34" charset="0"/>
                <a:cs typeface="Lato" panose="020F0502020204030203" pitchFamily="34" charset="0"/>
              </a:rPr>
              <a:t>Immediate threats to safety, well-being, sobriety.</a:t>
            </a:r>
          </a:p>
        </p:txBody>
      </p:sp>
      <p:sp>
        <p:nvSpPr>
          <p:cNvPr id="8" name="TextBox 7">
            <a:extLst>
              <a:ext uri="{FF2B5EF4-FFF2-40B4-BE49-F238E27FC236}">
                <a16:creationId xmlns:a16="http://schemas.microsoft.com/office/drawing/2014/main" id="{85E4E61A-5306-426C-BC23-37AA0DC87123}"/>
              </a:ext>
            </a:extLst>
          </p:cNvPr>
          <p:cNvSpPr txBox="1"/>
          <p:nvPr/>
        </p:nvSpPr>
        <p:spPr>
          <a:xfrm>
            <a:off x="477079" y="342900"/>
            <a:ext cx="6771446" cy="630942"/>
          </a:xfrm>
          <a:prstGeom prst="rect">
            <a:avLst/>
          </a:prstGeom>
          <a:noFill/>
        </p:spPr>
        <p:txBody>
          <a:bodyPr wrap="square">
            <a:spAutoFit/>
          </a:bodyPr>
          <a:lstStyle/>
          <a:p>
            <a:r>
              <a:rPr lang="en-US" sz="3500" dirty="0">
                <a:solidFill>
                  <a:srgbClr val="003D78"/>
                </a:solidFill>
                <a:latin typeface="+mj-lt"/>
              </a:rPr>
              <a:t>Assessing immediate needs</a:t>
            </a:r>
          </a:p>
        </p:txBody>
      </p:sp>
    </p:spTree>
    <p:custDataLst>
      <p:tags r:id="rId1"/>
    </p:custDataLst>
    <p:extLst>
      <p:ext uri="{BB962C8B-B14F-4D97-AF65-F5344CB8AC3E}">
        <p14:creationId xmlns:p14="http://schemas.microsoft.com/office/powerpoint/2010/main" val="309206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BA4023-06AC-4576-B42A-BC35B59C2386}"/>
              </a:ext>
            </a:extLst>
          </p:cNvPr>
          <p:cNvPicPr>
            <a:picLocks noGrp="1" noChangeAspect="1"/>
          </p:cNvPicPr>
          <p:nvPr>
            <p:ph idx="1"/>
          </p:nvPr>
        </p:nvPicPr>
        <p:blipFill rotWithShape="1">
          <a:blip r:embed="rId3"/>
          <a:srcRect t="19262"/>
          <a:stretch/>
        </p:blipFill>
        <p:spPr>
          <a:xfrm>
            <a:off x="533400" y="1047750"/>
            <a:ext cx="8305800" cy="3962400"/>
          </a:xfrm>
        </p:spPr>
      </p:pic>
      <p:sp>
        <p:nvSpPr>
          <p:cNvPr id="5" name="Title 1">
            <a:extLst>
              <a:ext uri="{FF2B5EF4-FFF2-40B4-BE49-F238E27FC236}">
                <a16:creationId xmlns:a16="http://schemas.microsoft.com/office/drawing/2014/main" id="{994B9343-8A2F-4859-8DF5-294DD1120F25}"/>
              </a:ext>
            </a:extLst>
          </p:cNvPr>
          <p:cNvSpPr>
            <a:spLocks noGrp="1"/>
          </p:cNvSpPr>
          <p:nvPr>
            <p:ph type="title"/>
          </p:nvPr>
        </p:nvSpPr>
        <p:spPr>
          <a:xfrm>
            <a:off x="457200" y="137160"/>
            <a:ext cx="8229600" cy="834390"/>
          </a:xfrm>
        </p:spPr>
        <p:txBody>
          <a:bodyPr>
            <a:normAutofit/>
          </a:bodyPr>
          <a:lstStyle/>
          <a:p>
            <a:r>
              <a:rPr lang="en-US" sz="3500" dirty="0"/>
              <a:t>Six dimensions</a:t>
            </a:r>
          </a:p>
        </p:txBody>
      </p:sp>
    </p:spTree>
    <p:extLst>
      <p:ext uri="{BB962C8B-B14F-4D97-AF65-F5344CB8AC3E}">
        <p14:creationId xmlns:p14="http://schemas.microsoft.com/office/powerpoint/2010/main" val="3883191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3">
            <a:extLst>
              <a:ext uri="{FF2B5EF4-FFF2-40B4-BE49-F238E27FC236}">
                <a16:creationId xmlns:a16="http://schemas.microsoft.com/office/drawing/2014/main" id="{69C794B5-39AF-4B09-90A4-8698994D6957}"/>
              </a:ext>
            </a:extLst>
          </p:cNvPr>
          <p:cNvGraphicFramePr>
            <a:graphicFrameLocks noGrp="1"/>
          </p:cNvGraphicFramePr>
          <p:nvPr>
            <p:extLst>
              <p:ext uri="{D42A27DB-BD31-4B8C-83A1-F6EECF244321}">
                <p14:modId xmlns:p14="http://schemas.microsoft.com/office/powerpoint/2010/main" val="2800451012"/>
              </p:ext>
            </p:extLst>
          </p:nvPr>
        </p:nvGraphicFramePr>
        <p:xfrm>
          <a:off x="720587" y="1497671"/>
          <a:ext cx="7993380" cy="3429000"/>
        </p:xfrm>
        <a:graphic>
          <a:graphicData uri="http://schemas.openxmlformats.org/drawingml/2006/table">
            <a:tbl>
              <a:tblPr firstRow="1" bandRow="1">
                <a:tableStyleId>{ED083AE6-46FA-4A59-8FB0-9F97EB10719F}</a:tableStyleId>
              </a:tblPr>
              <a:tblGrid>
                <a:gridCol w="284383">
                  <a:extLst>
                    <a:ext uri="{9D8B030D-6E8A-4147-A177-3AD203B41FA5}">
                      <a16:colId xmlns:a16="http://schemas.microsoft.com/office/drawing/2014/main" val="3277118650"/>
                    </a:ext>
                  </a:extLst>
                </a:gridCol>
                <a:gridCol w="758354">
                  <a:extLst>
                    <a:ext uri="{9D8B030D-6E8A-4147-A177-3AD203B41FA5}">
                      <a16:colId xmlns:a16="http://schemas.microsoft.com/office/drawing/2014/main" val="2036025357"/>
                    </a:ext>
                  </a:extLst>
                </a:gridCol>
                <a:gridCol w="6653463">
                  <a:extLst>
                    <a:ext uri="{9D8B030D-6E8A-4147-A177-3AD203B41FA5}">
                      <a16:colId xmlns:a16="http://schemas.microsoft.com/office/drawing/2014/main" val="1683828552"/>
                    </a:ext>
                  </a:extLst>
                </a:gridCol>
                <a:gridCol w="297180">
                  <a:extLst>
                    <a:ext uri="{9D8B030D-6E8A-4147-A177-3AD203B41FA5}">
                      <a16:colId xmlns:a16="http://schemas.microsoft.com/office/drawing/2014/main" val="1823546259"/>
                    </a:ext>
                  </a:extLst>
                </a:gridCol>
              </a:tblGrid>
              <a:tr h="662940">
                <a:tc rowSpan="6">
                  <a:txBody>
                    <a:bodyPr/>
                    <a:lstStyle/>
                    <a:p>
                      <a:pPr algn="ctr"/>
                      <a:r>
                        <a:rPr lang="en-US" sz="1400">
                          <a:solidFill>
                            <a:schemeClr val="bg1"/>
                          </a:solidFill>
                          <a:latin typeface="Lato" panose="020F0502020204030203" pitchFamily="34" charset="0"/>
                          <a:ea typeface="Lato" panose="020F0502020204030203" pitchFamily="34" charset="0"/>
                          <a:cs typeface="Lato" panose="020F0502020204030203" pitchFamily="34" charset="0"/>
                        </a:rPr>
                        <a:t>RISK RATING</a:t>
                      </a:r>
                    </a:p>
                  </a:txBody>
                  <a:tcPr marL="45720" marR="45720" marT="22860" marB="2286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B9A"/>
                    </a:solidFill>
                  </a:tcPr>
                </a:tc>
                <a:tc>
                  <a:txBody>
                    <a:bodyPr/>
                    <a:lstStyle/>
                    <a:p>
                      <a:pPr algn="ct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4</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204C"/>
                    </a:solidFill>
                  </a:tcPr>
                </a:tc>
                <a:tc>
                  <a:txBody>
                    <a:bodyPr/>
                    <a:lstStyle/>
                    <a:p>
                      <a:pPr marL="457200" marR="0" lvl="1" indent="0" algn="l" defTabSz="13716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Lato" panose="020F0502020204030203" pitchFamily="34" charset="0"/>
                          <a:ea typeface="Lato" panose="020F0502020204030203" pitchFamily="34" charset="0"/>
                          <a:cs typeface="Lato" panose="020F0502020204030203" pitchFamily="34" charset="0"/>
                        </a:rPr>
                        <a:t>This rating would indicate issues of </a:t>
                      </a:r>
                      <a:r>
                        <a:rPr lang="en-US" sz="1400" b="1" dirty="0">
                          <a:solidFill>
                            <a:srgbClr val="00B0F0"/>
                          </a:solidFill>
                          <a:latin typeface="Lato" panose="020F0502020204030203" pitchFamily="34" charset="0"/>
                          <a:ea typeface="Lato" panose="020F0502020204030203" pitchFamily="34" charset="0"/>
                          <a:cs typeface="Lato" panose="020F0502020204030203" pitchFamily="34" charset="0"/>
                        </a:rPr>
                        <a:t>utmost severity</a:t>
                      </a:r>
                      <a:r>
                        <a:rPr lang="en-US" sz="1400" b="0" dirty="0">
                          <a:solidFill>
                            <a:schemeClr val="bg1"/>
                          </a:solidFill>
                          <a:latin typeface="Lato" panose="020F0502020204030203" pitchFamily="34" charset="0"/>
                          <a:ea typeface="Lato" panose="020F0502020204030203" pitchFamily="34" charset="0"/>
                          <a:cs typeface="Lato" panose="020F0502020204030203" pitchFamily="34" charset="0"/>
                        </a:rPr>
                        <a:t>. The patient would present with critical impairments in coping and functioning, with signs and symptoms indicating an </a:t>
                      </a:r>
                      <a:r>
                        <a:rPr lang="en-US" sz="1400" b="1" dirty="0">
                          <a:solidFill>
                            <a:srgbClr val="00B0F0"/>
                          </a:solidFill>
                          <a:latin typeface="Lato" panose="020F0502020204030203" pitchFamily="34" charset="0"/>
                          <a:ea typeface="Lato" panose="020F0502020204030203" pitchFamily="34" charset="0"/>
                          <a:cs typeface="Lato" panose="020F0502020204030203" pitchFamily="34" charset="0"/>
                        </a:rPr>
                        <a:t>“imminent danger” </a:t>
                      </a:r>
                      <a:r>
                        <a:rPr lang="en-US" sz="1400" b="0" dirty="0">
                          <a:solidFill>
                            <a:schemeClr val="bg1"/>
                          </a:solidFill>
                          <a:latin typeface="Lato" panose="020F0502020204030203" pitchFamily="34" charset="0"/>
                          <a:ea typeface="Lato" panose="020F0502020204030203" pitchFamily="34" charset="0"/>
                          <a:cs typeface="Lato" panose="020F0502020204030203" pitchFamily="34" charset="0"/>
                        </a:rPr>
                        <a:t>concern.</a:t>
                      </a:r>
                    </a:p>
                  </a:txBody>
                  <a:tcPr marL="45720" marR="45720" marT="22860" marB="228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204C"/>
                    </a:solidFill>
                  </a:tcPr>
                </a:tc>
                <a:tc>
                  <a:txBody>
                    <a:bodyPr/>
                    <a:lstStyle/>
                    <a:p>
                      <a:pPr algn="ctr"/>
                      <a:r>
                        <a:rPr lang="en-US" sz="1400" b="1" dirty="0">
                          <a:solidFill>
                            <a:srgbClr val="FF0000"/>
                          </a:solidFill>
                          <a:latin typeface="Lato" panose="020F0502020204030203" pitchFamily="34" charset="0"/>
                          <a:ea typeface="Lato" panose="020F0502020204030203" pitchFamily="34" charset="0"/>
                          <a:cs typeface="Lato" panose="020F0502020204030203" pitchFamily="34" charset="0"/>
                        </a:rPr>
                        <a:t>HIGH</a:t>
                      </a:r>
                    </a:p>
                  </a:txBody>
                  <a:tcPr marL="45720" marR="45720" marT="22860" marB="2286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05439555"/>
                  </a:ext>
                </a:extLst>
              </a:tr>
              <a:tr h="662940">
                <a:tc vMerge="1">
                  <a:txBody>
                    <a:bodyPr/>
                    <a:lstStyle/>
                    <a:p>
                      <a:endParaRPr lang="en-US"/>
                    </a:p>
                  </a:txBody>
                  <a:tcPr/>
                </a:tc>
                <a:tc>
                  <a:txBody>
                    <a:bodyPr/>
                    <a:lstStyle/>
                    <a:p>
                      <a:pPr algn="ct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3</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204C"/>
                    </a:solidFill>
                  </a:tcPr>
                </a:tc>
                <a:tc>
                  <a:txBody>
                    <a:bodyPr/>
                    <a:lstStyle/>
                    <a:p>
                      <a:pPr marL="457200" marR="0" lvl="1" indent="0" algn="l" defTabSz="13716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Lato" panose="020F0502020204030203" pitchFamily="34" charset="0"/>
                          <a:ea typeface="Lato" panose="020F0502020204030203" pitchFamily="34" charset="0"/>
                          <a:cs typeface="Lato" panose="020F0502020204030203" pitchFamily="34" charset="0"/>
                        </a:rPr>
                        <a:t>This rating would indicate a </a:t>
                      </a:r>
                      <a:r>
                        <a:rPr lang="en-US" sz="1400" b="1" dirty="0">
                          <a:solidFill>
                            <a:srgbClr val="00B0F0"/>
                          </a:solidFill>
                          <a:latin typeface="Lato" panose="020F0502020204030203" pitchFamily="34" charset="0"/>
                          <a:ea typeface="Lato" panose="020F0502020204030203" pitchFamily="34" charset="0"/>
                          <a:cs typeface="Lato" panose="020F0502020204030203" pitchFamily="34" charset="0"/>
                        </a:rPr>
                        <a:t>serious issue </a:t>
                      </a:r>
                      <a:r>
                        <a:rPr lang="en-US" sz="1400" b="0" dirty="0">
                          <a:solidFill>
                            <a:schemeClr val="bg1"/>
                          </a:solidFill>
                          <a:latin typeface="Lato" panose="020F0502020204030203" pitchFamily="34" charset="0"/>
                          <a:ea typeface="Lato" panose="020F0502020204030203" pitchFamily="34" charset="0"/>
                          <a:cs typeface="Lato" panose="020F0502020204030203" pitchFamily="34" charset="0"/>
                        </a:rPr>
                        <a:t>or difficulty coping within a given dimension. A patient presenting at this level of risk may be considered in or near “imminent danger.”</a:t>
                      </a:r>
                    </a:p>
                  </a:txBody>
                  <a:tcPr marL="45720" marR="45720" marT="22860" marB="228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204C"/>
                    </a:solidFill>
                  </a:tcPr>
                </a:tc>
                <a:tc rowSpan="3">
                  <a:txBody>
                    <a:bodyPr/>
                    <a:lstStyle/>
                    <a:p>
                      <a:pPr algn="ctr"/>
                      <a:r>
                        <a:rPr lang="en-US" sz="1400" b="1" dirty="0">
                          <a:solidFill>
                            <a:srgbClr val="FFC000"/>
                          </a:solidFill>
                          <a:latin typeface="Lato" panose="020F0502020204030203" pitchFamily="34" charset="0"/>
                          <a:ea typeface="Lato" panose="020F0502020204030203" pitchFamily="34" charset="0"/>
                          <a:cs typeface="Lato" panose="020F0502020204030203" pitchFamily="34" charset="0"/>
                        </a:rPr>
                        <a:t>MODERATE</a:t>
                      </a:r>
                    </a:p>
                  </a:txBody>
                  <a:tcPr marL="45720" marR="45720" marT="22860" marB="2286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27689317"/>
                  </a:ext>
                </a:extLst>
              </a:tr>
              <a:tr h="662940">
                <a:tc vMerge="1">
                  <a:txBody>
                    <a:bodyPr/>
                    <a:lstStyle/>
                    <a:p>
                      <a:endParaRPr lang="en-US"/>
                    </a:p>
                  </a:txBody>
                  <a:tcPr/>
                </a:tc>
                <a:tc>
                  <a:txBody>
                    <a:bodyPr/>
                    <a:lstStyle/>
                    <a:p>
                      <a:pPr algn="ct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2</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204C"/>
                    </a:solidFill>
                  </a:tcPr>
                </a:tc>
                <a:tc>
                  <a:txBody>
                    <a:bodyPr/>
                    <a:lstStyle/>
                    <a:p>
                      <a:pPr marL="457200" marR="0" lvl="1" indent="0" algn="l" defTabSz="13716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Lato" panose="020F0502020204030203" pitchFamily="34" charset="0"/>
                          <a:ea typeface="Lato" panose="020F0502020204030203" pitchFamily="34" charset="0"/>
                          <a:cs typeface="Lato" panose="020F0502020204030203" pitchFamily="34" charset="0"/>
                        </a:rPr>
                        <a:t>This rating would indicate </a:t>
                      </a:r>
                      <a:r>
                        <a:rPr lang="en-US" sz="1400" b="1" dirty="0">
                          <a:solidFill>
                            <a:srgbClr val="00B0F0"/>
                          </a:solidFill>
                          <a:latin typeface="Lato" panose="020F0502020204030203" pitchFamily="34" charset="0"/>
                          <a:ea typeface="Lato" panose="020F0502020204030203" pitchFamily="34" charset="0"/>
                          <a:cs typeface="Lato" panose="020F0502020204030203" pitchFamily="34" charset="0"/>
                        </a:rPr>
                        <a:t>moderate difficulty </a:t>
                      </a:r>
                      <a:r>
                        <a:rPr lang="en-US" sz="1400" b="0" dirty="0">
                          <a:solidFill>
                            <a:schemeClr val="bg1"/>
                          </a:solidFill>
                          <a:latin typeface="Lato" panose="020F0502020204030203" pitchFamily="34" charset="0"/>
                          <a:ea typeface="Lato" panose="020F0502020204030203" pitchFamily="34" charset="0"/>
                          <a:cs typeface="Lato" panose="020F0502020204030203" pitchFamily="34" charset="0"/>
                        </a:rPr>
                        <a:t>in functioning. However, even with moderate impairment, or somewhat persistent chronic issues, relevant skills, or support system may be present.</a:t>
                      </a:r>
                    </a:p>
                  </a:txBody>
                  <a:tcPr marL="45720" marR="45720" marT="22860" marB="228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204C"/>
                    </a:solidFill>
                  </a:tcPr>
                </a:tc>
                <a:tc vMerge="1">
                  <a:txBody>
                    <a:bodyPr/>
                    <a:lstStyle/>
                    <a:p>
                      <a:endParaRPr lang="en-US"/>
                    </a:p>
                  </a:txBody>
                  <a:tcPr/>
                </a:tc>
                <a:extLst>
                  <a:ext uri="{0D108BD9-81ED-4DB2-BD59-A6C34878D82A}">
                    <a16:rowId xmlns:a16="http://schemas.microsoft.com/office/drawing/2014/main" val="938553226"/>
                  </a:ext>
                </a:extLst>
              </a:tr>
              <a:tr h="114300">
                <a:tc vMerge="1">
                  <a:txBody>
                    <a:bodyPr/>
                    <a:lstStyle/>
                    <a:p>
                      <a:endParaRPr lang="en-US"/>
                    </a:p>
                  </a:txBody>
                  <a:tcPr/>
                </a:tc>
                <a:tc rowSpan="2">
                  <a:txBody>
                    <a:bodyPr/>
                    <a:lstStyle/>
                    <a:p>
                      <a:pPr algn="ct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1</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204C"/>
                    </a:solidFill>
                  </a:tcPr>
                </a:tc>
                <a:tc rowSpan="2">
                  <a:txBody>
                    <a:bodyPr/>
                    <a:lstStyle/>
                    <a:p>
                      <a:pPr lvl="1"/>
                      <a:r>
                        <a:rPr lang="en-US" sz="1400" b="0">
                          <a:solidFill>
                            <a:schemeClr val="bg1"/>
                          </a:solidFill>
                          <a:latin typeface="Lato" panose="020F0502020204030203" pitchFamily="34" charset="0"/>
                          <a:ea typeface="Lato" panose="020F0502020204030203" pitchFamily="34" charset="0"/>
                          <a:cs typeface="Lato" panose="020F0502020204030203" pitchFamily="34" charset="0"/>
                        </a:rPr>
                        <a:t>This rating would indicate a </a:t>
                      </a:r>
                      <a:r>
                        <a:rPr lang="en-US" sz="1400" b="1">
                          <a:solidFill>
                            <a:srgbClr val="00B0F0"/>
                          </a:solidFill>
                          <a:latin typeface="Lato" panose="020F0502020204030203" pitchFamily="34" charset="0"/>
                          <a:ea typeface="Lato" panose="020F0502020204030203" pitchFamily="34" charset="0"/>
                          <a:cs typeface="Lato" panose="020F0502020204030203" pitchFamily="34" charset="0"/>
                        </a:rPr>
                        <a:t>mildly difficult issue</a:t>
                      </a:r>
                      <a:r>
                        <a:rPr lang="en-US" sz="1400" b="0">
                          <a:solidFill>
                            <a:schemeClr val="bg1"/>
                          </a:solidFill>
                          <a:latin typeface="Lato" panose="020F0502020204030203" pitchFamily="34" charset="0"/>
                          <a:ea typeface="Lato" panose="020F0502020204030203" pitchFamily="34" charset="0"/>
                          <a:cs typeface="Lato" panose="020F0502020204030203" pitchFamily="34" charset="0"/>
                        </a:rPr>
                        <a:t>, or present minor signs and symptoms. Any existing chronic issues or problems would be able to be resolved in a short period of time.</a:t>
                      </a:r>
                    </a:p>
                  </a:txBody>
                  <a:tcPr marL="45720" marR="45720" marT="22860" marB="228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204C"/>
                    </a:solidFill>
                  </a:tcPr>
                </a:tc>
                <a:tc vMerge="1">
                  <a:txBody>
                    <a:bodyPr/>
                    <a:lstStyle/>
                    <a:p>
                      <a:endParaRPr lang="en-US" b="1">
                        <a:solidFill>
                          <a:schemeClr val="bg1"/>
                        </a:solidFill>
                      </a:endParaRPr>
                    </a:p>
                  </a:txBody>
                  <a:tcPr/>
                </a:tc>
                <a:extLst>
                  <a:ext uri="{0D108BD9-81ED-4DB2-BD59-A6C34878D82A}">
                    <a16:rowId xmlns:a16="http://schemas.microsoft.com/office/drawing/2014/main" val="2582050561"/>
                  </a:ext>
                </a:extLst>
              </a:tr>
              <a:tr h="54864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LOW</a:t>
                      </a:r>
                    </a:p>
                  </a:txBody>
                  <a:tcPr marL="45720" marR="45720" marT="22860" marB="2286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B9A"/>
                    </a:solidFill>
                  </a:tcPr>
                </a:tc>
                <a:extLst>
                  <a:ext uri="{0D108BD9-81ED-4DB2-BD59-A6C34878D82A}">
                    <a16:rowId xmlns:a16="http://schemas.microsoft.com/office/drawing/2014/main" val="4267609336"/>
                  </a:ext>
                </a:extLst>
              </a:tr>
              <a:tr h="502920">
                <a:tc vMerge="1">
                  <a:txBody>
                    <a:bodyPr/>
                    <a:lstStyle/>
                    <a:p>
                      <a:endParaRPr lang="en-US"/>
                    </a:p>
                  </a:txBody>
                  <a:tcPr/>
                </a:tc>
                <a:tc>
                  <a:txBody>
                    <a:bodyPr/>
                    <a:lstStyle/>
                    <a:p>
                      <a:pPr algn="ct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0</a:t>
                      </a:r>
                    </a:p>
                  </a:txBody>
                  <a:tcPr marL="45720" marR="45720" marT="22860" marB="22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204C"/>
                    </a:solidFill>
                  </a:tcPr>
                </a:tc>
                <a:tc>
                  <a:txBody>
                    <a:bodyPr/>
                    <a:lstStyle/>
                    <a:p>
                      <a:pPr lvl="1"/>
                      <a:r>
                        <a:rPr lang="en-US" sz="1400" b="0" dirty="0">
                          <a:solidFill>
                            <a:schemeClr val="bg1"/>
                          </a:solidFill>
                          <a:latin typeface="Lato" panose="020F0502020204030203" pitchFamily="34" charset="0"/>
                          <a:ea typeface="Lato" panose="020F0502020204030203" pitchFamily="34" charset="0"/>
                          <a:cs typeface="Lato" panose="020F0502020204030203" pitchFamily="34" charset="0"/>
                        </a:rPr>
                        <a:t>This rating would indicate a </a:t>
                      </a:r>
                      <a:r>
                        <a:rPr lang="en-US" sz="1400" b="1" dirty="0">
                          <a:solidFill>
                            <a:srgbClr val="00B0F0"/>
                          </a:solidFill>
                          <a:latin typeface="Lato" panose="020F0502020204030203" pitchFamily="34" charset="0"/>
                          <a:ea typeface="Lato" panose="020F0502020204030203" pitchFamily="34" charset="0"/>
                          <a:cs typeface="Lato" panose="020F0502020204030203" pitchFamily="34" charset="0"/>
                        </a:rPr>
                        <a:t>non-issue or very low risk issue</a:t>
                      </a:r>
                      <a:r>
                        <a:rPr lang="en-US" sz="1400" b="0" dirty="0">
                          <a:solidFill>
                            <a:schemeClr val="bg1"/>
                          </a:solidFill>
                          <a:latin typeface="Lato" panose="020F0502020204030203" pitchFamily="34" charset="0"/>
                          <a:ea typeface="Lato" panose="020F0502020204030203" pitchFamily="34" charset="0"/>
                          <a:cs typeface="Lato" panose="020F0502020204030203" pitchFamily="34" charset="0"/>
                        </a:rPr>
                        <a:t>. The patient would present no current risk and any chronic issues would be mostly or entirely stable.</a:t>
                      </a:r>
                    </a:p>
                  </a:txBody>
                  <a:tcPr marL="45720" marR="45720" marT="22860" marB="228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204C"/>
                    </a:solidFill>
                  </a:tcPr>
                </a:tc>
                <a:tc vMerge="1">
                  <a:txBody>
                    <a:bodyPr/>
                    <a:lstStyle/>
                    <a:p>
                      <a:endParaRPr lang="en-US" b="1">
                        <a:solidFill>
                          <a:schemeClr val="bg1"/>
                        </a:solidFill>
                      </a:endParaRPr>
                    </a:p>
                  </a:txBody>
                  <a:tcPr/>
                </a:tc>
                <a:extLst>
                  <a:ext uri="{0D108BD9-81ED-4DB2-BD59-A6C34878D82A}">
                    <a16:rowId xmlns:a16="http://schemas.microsoft.com/office/drawing/2014/main" val="2070813109"/>
                  </a:ext>
                </a:extLst>
              </a:tr>
            </a:tbl>
          </a:graphicData>
        </a:graphic>
      </p:graphicFrame>
      <p:sp>
        <p:nvSpPr>
          <p:cNvPr id="7" name="Object 1">
            <a:extLst>
              <a:ext uri="{FF2B5EF4-FFF2-40B4-BE49-F238E27FC236}">
                <a16:creationId xmlns:a16="http://schemas.microsoft.com/office/drawing/2014/main" id="{2B0A775C-7C2C-43C2-89B4-7826A241E20C}"/>
              </a:ext>
            </a:extLst>
          </p:cNvPr>
          <p:cNvSpPr/>
          <p:nvPr/>
        </p:nvSpPr>
        <p:spPr>
          <a:xfrm>
            <a:off x="609600" y="0"/>
            <a:ext cx="8534400" cy="1232453"/>
          </a:xfrm>
          <a:prstGeom prst="rect">
            <a:avLst/>
          </a:prstGeom>
          <a:solidFill>
            <a:srgbClr val="FFFFFF"/>
          </a:solidFill>
        </p:spPr>
      </p:sp>
      <p:sp>
        <p:nvSpPr>
          <p:cNvPr id="11" name="Object 2">
            <a:extLst>
              <a:ext uri="{FF2B5EF4-FFF2-40B4-BE49-F238E27FC236}">
                <a16:creationId xmlns:a16="http://schemas.microsoft.com/office/drawing/2014/main" id="{67B1EB71-2D4F-4E36-960C-D72DCC75A67D}"/>
              </a:ext>
            </a:extLst>
          </p:cNvPr>
          <p:cNvSpPr/>
          <p:nvPr/>
        </p:nvSpPr>
        <p:spPr>
          <a:xfrm>
            <a:off x="806306" y="331130"/>
            <a:ext cx="7347094" cy="618708"/>
          </a:xfrm>
          <a:prstGeom prst="rect">
            <a:avLst/>
          </a:prstGeom>
          <a:noFill/>
        </p:spPr>
        <p:txBody>
          <a:bodyPr wrap="square" lIns="0" tIns="0" rIns="0" bIns="0" rtlCol="0" anchor="t"/>
          <a:lstStyle/>
          <a:p>
            <a:pPr>
              <a:lnSpc>
                <a:spcPts val="2595"/>
              </a:lnSpc>
              <a:spcAft>
                <a:spcPts val="450"/>
              </a:spcAft>
            </a:pPr>
            <a:r>
              <a:rPr lang="en-US" sz="3500" dirty="0">
                <a:solidFill>
                  <a:srgbClr val="003D78"/>
                </a:solidFill>
                <a:latin typeface="+mj-lt"/>
                <a:ea typeface="Source Sans Pro Light" pitchFamily="34" charset="-122"/>
                <a:cs typeface="Source Sans Pro Light" pitchFamily="34" charset="-120"/>
              </a:rPr>
              <a:t>Severity and risk ratings</a:t>
            </a:r>
            <a:endParaRPr lang="en-US" sz="3500" dirty="0">
              <a:solidFill>
                <a:srgbClr val="003D78"/>
              </a:solidFill>
              <a:latin typeface="+mj-lt"/>
            </a:endParaRPr>
          </a:p>
        </p:txBody>
      </p:sp>
      <p:sp>
        <p:nvSpPr>
          <p:cNvPr id="13" name="TextBox 12">
            <a:extLst>
              <a:ext uri="{FF2B5EF4-FFF2-40B4-BE49-F238E27FC236}">
                <a16:creationId xmlns:a16="http://schemas.microsoft.com/office/drawing/2014/main" id="{2874C7B3-C8CD-46B9-B6D2-39198860BEB9}"/>
              </a:ext>
            </a:extLst>
          </p:cNvPr>
          <p:cNvSpPr txBox="1"/>
          <p:nvPr/>
        </p:nvSpPr>
        <p:spPr>
          <a:xfrm>
            <a:off x="806306" y="799557"/>
            <a:ext cx="6432694" cy="477054"/>
          </a:xfrm>
          <a:prstGeom prst="rect">
            <a:avLst/>
          </a:prstGeom>
          <a:noFill/>
        </p:spPr>
        <p:txBody>
          <a:bodyPr wrap="square" rtlCol="0">
            <a:spAutoFit/>
          </a:bodyPr>
          <a:lstStyle/>
          <a:p>
            <a:r>
              <a:rPr lang="en-US" sz="2500" dirty="0">
                <a:ea typeface="Lato Light" panose="020F0502020204030203" pitchFamily="34" charset="0"/>
                <a:cs typeface="Lato Light" panose="020F0502020204030203" pitchFamily="34" charset="0"/>
              </a:rPr>
              <a:t>More information on pages 75-89</a:t>
            </a:r>
          </a:p>
        </p:txBody>
      </p:sp>
    </p:spTree>
    <p:custDataLst>
      <p:tags r:id="rId1"/>
    </p:custDataLst>
    <p:extLst>
      <p:ext uri="{BB962C8B-B14F-4D97-AF65-F5344CB8AC3E}">
        <p14:creationId xmlns:p14="http://schemas.microsoft.com/office/powerpoint/2010/main" val="154658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D78600B-71AD-4EAD-9243-6EC741FC8855}"/>
              </a:ext>
            </a:extLst>
          </p:cNvPr>
          <p:cNvPicPr>
            <a:picLocks noGrp="1" noChangeAspect="1"/>
          </p:cNvPicPr>
          <p:nvPr>
            <p:ph sz="quarter" idx="11"/>
          </p:nvPr>
        </p:nvPicPr>
        <p:blipFill>
          <a:blip r:embed="rId3"/>
          <a:stretch>
            <a:fillRect/>
          </a:stretch>
        </p:blipFill>
        <p:spPr>
          <a:xfrm>
            <a:off x="482600" y="438150"/>
            <a:ext cx="8432800" cy="4038600"/>
          </a:xfrm>
          <a:prstGeom prst="rect">
            <a:avLst/>
          </a:prstGeom>
        </p:spPr>
      </p:pic>
    </p:spTree>
    <p:extLst>
      <p:ext uri="{BB962C8B-B14F-4D97-AF65-F5344CB8AC3E}">
        <p14:creationId xmlns:p14="http://schemas.microsoft.com/office/powerpoint/2010/main" val="1578226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D3168CB-E3F6-3E4D-5C42-D04459173BCE}"/>
              </a:ext>
            </a:extLst>
          </p:cNvPr>
          <p:cNvPicPr>
            <a:picLocks noGrp="1" noChangeAspect="1"/>
          </p:cNvPicPr>
          <p:nvPr>
            <p:ph sz="quarter" idx="11"/>
          </p:nvPr>
        </p:nvPicPr>
        <p:blipFill>
          <a:blip r:embed="rId2"/>
          <a:stretch>
            <a:fillRect/>
          </a:stretch>
        </p:blipFill>
        <p:spPr>
          <a:xfrm>
            <a:off x="482600" y="361950"/>
            <a:ext cx="8178799" cy="4191000"/>
          </a:xfrm>
          <a:prstGeom prst="rect">
            <a:avLst/>
          </a:prstGeom>
        </p:spPr>
      </p:pic>
      <p:sp>
        <p:nvSpPr>
          <p:cNvPr id="3" name="Slide Number Placeholder 2">
            <a:extLst>
              <a:ext uri="{FF2B5EF4-FFF2-40B4-BE49-F238E27FC236}">
                <a16:creationId xmlns:a16="http://schemas.microsoft.com/office/drawing/2014/main" id="{006B3562-54A8-F13A-3439-4C97A586625C}"/>
              </a:ext>
            </a:extLst>
          </p:cNvPr>
          <p:cNvSpPr>
            <a:spLocks noGrp="1"/>
          </p:cNvSpPr>
          <p:nvPr>
            <p:ph type="sldNum" sz="quarter" idx="10"/>
          </p:nvPr>
        </p:nvSpPr>
        <p:spPr>
          <a:xfrm>
            <a:off x="6457950" y="4767262"/>
            <a:ext cx="2057400" cy="273844"/>
          </a:xfrm>
        </p:spPr>
        <p:txBody>
          <a:bodyPr vert="horz" lIns="91440" tIns="45720" rIns="91440" bIns="45720" rtlCol="0" anchor="ctr">
            <a:normAutofit/>
          </a:bodyPr>
          <a:lstStyle/>
          <a:p>
            <a:pPr algn="r">
              <a:lnSpc>
                <a:spcPct val="90000"/>
              </a:lnSpc>
              <a:spcAft>
                <a:spcPts val="600"/>
              </a:spcAft>
            </a:pPr>
            <a:fld id="{A43C80DB-1E10-4B42-A90C-FD4E89BD3390}" type="slidenum">
              <a:rPr lang="en-US" smtClean="0">
                <a:solidFill>
                  <a:schemeClr val="tx1">
                    <a:tint val="75000"/>
                  </a:schemeClr>
                </a:solidFill>
              </a:rPr>
              <a:pPr algn="r">
                <a:lnSpc>
                  <a:spcPct val="90000"/>
                </a:lnSpc>
                <a:spcAft>
                  <a:spcPts val="600"/>
                </a:spcAft>
              </a:pPr>
              <a:t>15</a:t>
            </a:fld>
            <a:endParaRPr lang="en-US">
              <a:solidFill>
                <a:schemeClr val="tx1">
                  <a:tint val="75000"/>
                </a:schemeClr>
              </a:solidFill>
            </a:endParaRPr>
          </a:p>
        </p:txBody>
      </p:sp>
    </p:spTree>
    <p:extLst>
      <p:ext uri="{BB962C8B-B14F-4D97-AF65-F5344CB8AC3E}">
        <p14:creationId xmlns:p14="http://schemas.microsoft.com/office/powerpoint/2010/main" val="1368712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4AEE6DB-30A0-2403-EE1C-7C875518F88F}"/>
              </a:ext>
            </a:extLst>
          </p:cNvPr>
          <p:cNvPicPr>
            <a:picLocks noGrp="1" noChangeAspect="1"/>
          </p:cNvPicPr>
          <p:nvPr>
            <p:ph sz="quarter" idx="11"/>
          </p:nvPr>
        </p:nvPicPr>
        <p:blipFill>
          <a:blip r:embed="rId2"/>
          <a:stretch>
            <a:fillRect/>
          </a:stretch>
        </p:blipFill>
        <p:spPr>
          <a:xfrm>
            <a:off x="482600" y="361950"/>
            <a:ext cx="8178799" cy="4267199"/>
          </a:xfrm>
          <a:prstGeom prst="rect">
            <a:avLst/>
          </a:prstGeom>
        </p:spPr>
      </p:pic>
      <p:sp>
        <p:nvSpPr>
          <p:cNvPr id="3" name="Slide Number Placeholder 2">
            <a:extLst>
              <a:ext uri="{FF2B5EF4-FFF2-40B4-BE49-F238E27FC236}">
                <a16:creationId xmlns:a16="http://schemas.microsoft.com/office/drawing/2014/main" id="{452B6EA2-6757-C21E-0452-757A60CC4366}"/>
              </a:ext>
            </a:extLst>
          </p:cNvPr>
          <p:cNvSpPr>
            <a:spLocks noGrp="1"/>
          </p:cNvSpPr>
          <p:nvPr>
            <p:ph type="sldNum" sz="quarter" idx="10"/>
          </p:nvPr>
        </p:nvSpPr>
        <p:spPr>
          <a:xfrm>
            <a:off x="6457950" y="4767262"/>
            <a:ext cx="2057400" cy="273844"/>
          </a:xfrm>
        </p:spPr>
        <p:txBody>
          <a:bodyPr vert="horz" lIns="91440" tIns="45720" rIns="91440" bIns="45720" rtlCol="0" anchor="ctr">
            <a:normAutofit/>
          </a:bodyPr>
          <a:lstStyle/>
          <a:p>
            <a:pPr algn="r">
              <a:lnSpc>
                <a:spcPct val="90000"/>
              </a:lnSpc>
              <a:spcAft>
                <a:spcPts val="600"/>
              </a:spcAft>
            </a:pPr>
            <a:fld id="{A43C80DB-1E10-4B42-A90C-FD4E89BD3390}" type="slidenum">
              <a:rPr lang="en-US" smtClean="0">
                <a:solidFill>
                  <a:schemeClr val="tx1">
                    <a:tint val="75000"/>
                  </a:schemeClr>
                </a:solidFill>
              </a:rPr>
              <a:pPr algn="r">
                <a:lnSpc>
                  <a:spcPct val="90000"/>
                </a:lnSpc>
                <a:spcAft>
                  <a:spcPts val="600"/>
                </a:spcAft>
              </a:pPr>
              <a:t>16</a:t>
            </a:fld>
            <a:endParaRPr lang="en-US">
              <a:solidFill>
                <a:schemeClr val="tx1">
                  <a:tint val="75000"/>
                </a:schemeClr>
              </a:solidFill>
            </a:endParaRPr>
          </a:p>
        </p:txBody>
      </p:sp>
    </p:spTree>
    <p:extLst>
      <p:ext uri="{BB962C8B-B14F-4D97-AF65-F5344CB8AC3E}">
        <p14:creationId xmlns:p14="http://schemas.microsoft.com/office/powerpoint/2010/main" val="2627476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Screen Shot 2017-09-08 at 4.13.59 PM.png"/>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t="7769" b="1333"/>
          <a:stretch/>
        </p:blipFill>
        <p:spPr>
          <a:xfrm>
            <a:off x="475041" y="676275"/>
            <a:ext cx="8602131" cy="4457700"/>
          </a:xfrm>
          <a:prstGeom prst="rect">
            <a:avLst/>
          </a:prstGeom>
        </p:spPr>
      </p:pic>
      <p:sp>
        <p:nvSpPr>
          <p:cNvPr id="5" name="Title 1">
            <a:extLst>
              <a:ext uri="{FF2B5EF4-FFF2-40B4-BE49-F238E27FC236}">
                <a16:creationId xmlns:a16="http://schemas.microsoft.com/office/drawing/2014/main" id="{50DE75D0-C1A2-499A-8E89-25F56637C794}"/>
              </a:ext>
            </a:extLst>
          </p:cNvPr>
          <p:cNvSpPr>
            <a:spLocks noGrp="1"/>
          </p:cNvSpPr>
          <p:nvPr>
            <p:ph type="title"/>
          </p:nvPr>
        </p:nvSpPr>
        <p:spPr>
          <a:xfrm>
            <a:off x="408215" y="-3572"/>
            <a:ext cx="8735785" cy="651272"/>
          </a:xfrm>
        </p:spPr>
        <p:txBody>
          <a:bodyPr>
            <a:normAutofit/>
          </a:bodyPr>
          <a:lstStyle/>
          <a:p>
            <a:r>
              <a:rPr lang="en-US" sz="3500" dirty="0"/>
              <a:t>Withdrawal management</a:t>
            </a:r>
          </a:p>
        </p:txBody>
      </p:sp>
    </p:spTree>
    <p:extLst>
      <p:ext uri="{BB962C8B-B14F-4D97-AF65-F5344CB8AC3E}">
        <p14:creationId xmlns:p14="http://schemas.microsoft.com/office/powerpoint/2010/main" val="3961924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
            <a:extLst>
              <a:ext uri="{FF2B5EF4-FFF2-40B4-BE49-F238E27FC236}">
                <a16:creationId xmlns:a16="http://schemas.microsoft.com/office/drawing/2014/main" id="{2030A4A3-0243-418F-819D-B0C1E7DC2B17}"/>
              </a:ext>
            </a:extLst>
          </p:cNvPr>
          <p:cNvSpPr/>
          <p:nvPr/>
        </p:nvSpPr>
        <p:spPr>
          <a:xfrm>
            <a:off x="609600" y="2296537"/>
            <a:ext cx="8153400" cy="550427"/>
          </a:xfrm>
          <a:prstGeom prst="rect">
            <a:avLst/>
          </a:prstGeom>
          <a:noFill/>
        </p:spPr>
        <p:txBody>
          <a:bodyPr wrap="square" lIns="0" tIns="0" rIns="0" bIns="0" rtlCol="0" anchor="t"/>
          <a:lstStyle/>
          <a:p>
            <a:pPr algn="ctr">
              <a:lnSpc>
                <a:spcPct val="90000"/>
              </a:lnSpc>
              <a:spcBef>
                <a:spcPts val="750"/>
              </a:spcBef>
            </a:pPr>
            <a:r>
              <a:rPr lang="en-US" sz="3500" dirty="0">
                <a:solidFill>
                  <a:srgbClr val="003D78"/>
                </a:solidFill>
                <a:latin typeface="+mj-lt"/>
                <a:ea typeface="Lato Light" panose="020F0502020204030203" pitchFamily="34" charset="0"/>
                <a:cs typeface="Lato Light" panose="020F0502020204030203" pitchFamily="34" charset="0"/>
              </a:rPr>
              <a:t>Key assessment considerations</a:t>
            </a:r>
          </a:p>
          <a:p>
            <a:pPr algn="ctr">
              <a:lnSpc>
                <a:spcPct val="90000"/>
              </a:lnSpc>
              <a:spcBef>
                <a:spcPts val="750"/>
              </a:spcBef>
            </a:pPr>
            <a:r>
              <a:rPr lang="en-US" sz="3500" dirty="0">
                <a:solidFill>
                  <a:srgbClr val="003D78"/>
                </a:solidFill>
                <a:latin typeface="+mj-lt"/>
                <a:ea typeface="Lato Light" panose="020F0502020204030203" pitchFamily="34" charset="0"/>
                <a:cs typeface="Lato Light" panose="020F0502020204030203" pitchFamily="34" charset="0"/>
              </a:rPr>
              <a:t>&amp; tips</a:t>
            </a:r>
          </a:p>
        </p:txBody>
      </p:sp>
    </p:spTree>
    <p:custDataLst>
      <p:tags r:id="rId1"/>
    </p:custDataLst>
    <p:extLst>
      <p:ext uri="{BB962C8B-B14F-4D97-AF65-F5344CB8AC3E}">
        <p14:creationId xmlns:p14="http://schemas.microsoft.com/office/powerpoint/2010/main" val="269104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
            <a:extLst>
              <a:ext uri="{FF2B5EF4-FFF2-40B4-BE49-F238E27FC236}">
                <a16:creationId xmlns:a16="http://schemas.microsoft.com/office/drawing/2014/main" id="{13CF411B-542A-4ABC-A942-4B0EA487BD00}"/>
              </a:ext>
            </a:extLst>
          </p:cNvPr>
          <p:cNvSpPr/>
          <p:nvPr/>
        </p:nvSpPr>
        <p:spPr>
          <a:xfrm>
            <a:off x="990600" y="0"/>
            <a:ext cx="8153400" cy="1232453"/>
          </a:xfrm>
          <a:prstGeom prst="rect">
            <a:avLst/>
          </a:prstGeom>
          <a:solidFill>
            <a:srgbClr val="FFFFFF"/>
          </a:solidFill>
        </p:spPr>
      </p:sp>
      <p:sp>
        <p:nvSpPr>
          <p:cNvPr id="5" name="Object 2">
            <a:extLst>
              <a:ext uri="{FF2B5EF4-FFF2-40B4-BE49-F238E27FC236}">
                <a16:creationId xmlns:a16="http://schemas.microsoft.com/office/drawing/2014/main" id="{F735414F-6188-4EAA-B56A-CC1996EDEC28}"/>
              </a:ext>
            </a:extLst>
          </p:cNvPr>
          <p:cNvSpPr/>
          <p:nvPr/>
        </p:nvSpPr>
        <p:spPr>
          <a:xfrm>
            <a:off x="577651" y="365022"/>
            <a:ext cx="8458201" cy="751888"/>
          </a:xfrm>
          <a:prstGeom prst="rect">
            <a:avLst/>
          </a:prstGeom>
          <a:noFill/>
        </p:spPr>
        <p:txBody>
          <a:bodyPr wrap="square" lIns="0" tIns="0" rIns="0" bIns="0" rtlCol="0" anchor="t"/>
          <a:lstStyle/>
          <a:p>
            <a:pPr>
              <a:lnSpc>
                <a:spcPts val="2595"/>
              </a:lnSpc>
              <a:spcAft>
                <a:spcPts val="450"/>
              </a:spcAft>
            </a:pPr>
            <a:r>
              <a:rPr lang="en-US" sz="3500" dirty="0">
                <a:solidFill>
                  <a:srgbClr val="003D78"/>
                </a:solidFill>
                <a:latin typeface="+mj-lt"/>
                <a:ea typeface="Source Sans Pro Light" pitchFamily="34" charset="-122"/>
                <a:cs typeface="Source Sans Pro Light" pitchFamily="34" charset="-120"/>
              </a:rPr>
              <a:t>Assessing severity/level of function assessment</a:t>
            </a:r>
            <a:endParaRPr lang="en-US" sz="3500" dirty="0">
              <a:solidFill>
                <a:srgbClr val="003D78"/>
              </a:solidFill>
              <a:latin typeface="+mj-lt"/>
            </a:endParaRPr>
          </a:p>
        </p:txBody>
      </p:sp>
      <p:sp>
        <p:nvSpPr>
          <p:cNvPr id="6" name="Object 4">
            <a:extLst>
              <a:ext uri="{FF2B5EF4-FFF2-40B4-BE49-F238E27FC236}">
                <a16:creationId xmlns:a16="http://schemas.microsoft.com/office/drawing/2014/main" id="{433CB84D-0F31-433C-A799-75FB96CD49BB}"/>
              </a:ext>
            </a:extLst>
          </p:cNvPr>
          <p:cNvSpPr/>
          <p:nvPr/>
        </p:nvSpPr>
        <p:spPr>
          <a:xfrm>
            <a:off x="477079" y="1689652"/>
            <a:ext cx="8408505" cy="3110948"/>
          </a:xfrm>
          <a:prstGeom prst="rect">
            <a:avLst/>
          </a:prstGeom>
          <a:noFill/>
        </p:spPr>
        <p:txBody>
          <a:bodyPr wrap="square" lIns="0" tIns="0" rIns="0" bIns="0" rtlCol="0" anchor="t"/>
          <a:lstStyle/>
          <a:p>
            <a:pPr marL="257175" indent="-257175">
              <a:lnSpc>
                <a:spcPts val="2325"/>
              </a:lnSpc>
              <a:spcBef>
                <a:spcPts val="900"/>
              </a:spcBef>
              <a:spcAft>
                <a:spcPts val="450"/>
              </a:spcAft>
              <a:buFont typeface="Arial" panose="020B0604020202020204" pitchFamily="34" charset="0"/>
              <a:buChar char="•"/>
            </a:pPr>
            <a:endParaRPr lang="en-US" sz="1500">
              <a:solidFill>
                <a:srgbClr val="FFFFFF"/>
              </a:solidFill>
              <a:latin typeface="Lato" panose="020F0502020204030203" pitchFamily="34" charset="0"/>
              <a:ea typeface="Source Sans Pro" pitchFamily="34" charset="-122"/>
              <a:cs typeface="Source Sans Pro" pitchFamily="34" charset="-120"/>
            </a:endParaRPr>
          </a:p>
        </p:txBody>
      </p:sp>
      <p:sp>
        <p:nvSpPr>
          <p:cNvPr id="2" name="TextBox 1">
            <a:extLst>
              <a:ext uri="{FF2B5EF4-FFF2-40B4-BE49-F238E27FC236}">
                <a16:creationId xmlns:a16="http://schemas.microsoft.com/office/drawing/2014/main" id="{98F69656-B895-45BA-9DA0-9404A353C174}"/>
              </a:ext>
            </a:extLst>
          </p:cNvPr>
          <p:cNvSpPr txBox="1"/>
          <p:nvPr/>
        </p:nvSpPr>
        <p:spPr>
          <a:xfrm>
            <a:off x="462330" y="1230376"/>
            <a:ext cx="8681669" cy="477054"/>
          </a:xfrm>
          <a:prstGeom prst="rect">
            <a:avLst/>
          </a:prstGeom>
          <a:noFill/>
          <a:ln>
            <a:solidFill>
              <a:schemeClr val="tx1"/>
            </a:solidFill>
          </a:ln>
        </p:spPr>
        <p:txBody>
          <a:bodyPr wrap="square" rtlCol="0">
            <a:spAutoFit/>
          </a:bodyPr>
          <a:lstStyle/>
          <a:p>
            <a:pPr algn="ctr"/>
            <a:r>
              <a:rPr lang="en-US" sz="2500" b="1" dirty="0">
                <a:solidFill>
                  <a:srgbClr val="C00000"/>
                </a:solidFill>
                <a:ea typeface="Lato Light" panose="020F0502020204030203" pitchFamily="34" charset="0"/>
                <a:cs typeface="Lato Light" panose="020F0502020204030203" pitchFamily="34" charset="0"/>
              </a:rPr>
              <a:t>The 3 H’s</a:t>
            </a:r>
          </a:p>
        </p:txBody>
      </p:sp>
      <p:sp>
        <p:nvSpPr>
          <p:cNvPr id="7" name="TextBox 6">
            <a:extLst>
              <a:ext uri="{FF2B5EF4-FFF2-40B4-BE49-F238E27FC236}">
                <a16:creationId xmlns:a16="http://schemas.microsoft.com/office/drawing/2014/main" id="{F38083A6-8569-434F-97AB-CD42A84DD391}"/>
              </a:ext>
            </a:extLst>
          </p:cNvPr>
          <p:cNvSpPr txBox="1"/>
          <p:nvPr/>
        </p:nvSpPr>
        <p:spPr>
          <a:xfrm>
            <a:off x="359819" y="1976025"/>
            <a:ext cx="1346752" cy="415498"/>
          </a:xfrm>
          <a:prstGeom prst="rect">
            <a:avLst/>
          </a:prstGeom>
          <a:noFill/>
        </p:spPr>
        <p:txBody>
          <a:bodyPr wrap="square">
            <a:spAutoFit/>
          </a:bodyPr>
          <a:lstStyle/>
          <a:p>
            <a:pPr algn="ctr" defTabSz="685835">
              <a:spcBef>
                <a:spcPts val="750"/>
              </a:spcBef>
              <a:defRPr/>
            </a:pPr>
            <a:r>
              <a:rPr lang="en-US" sz="2100" b="1" dirty="0">
                <a:ea typeface="Lato Light" panose="020F0502020204030203" pitchFamily="34" charset="0"/>
                <a:cs typeface="Lato Light" panose="020F0502020204030203" pitchFamily="34" charset="0"/>
              </a:rPr>
              <a:t>History</a:t>
            </a:r>
          </a:p>
        </p:txBody>
      </p:sp>
      <p:sp>
        <p:nvSpPr>
          <p:cNvPr id="4" name="Text Placeholder 7">
            <a:extLst>
              <a:ext uri="{FF2B5EF4-FFF2-40B4-BE49-F238E27FC236}">
                <a16:creationId xmlns:a16="http://schemas.microsoft.com/office/drawing/2014/main" id="{0631B468-BF61-417B-AF01-C00A5DC9F5F7}"/>
              </a:ext>
            </a:extLst>
          </p:cNvPr>
          <p:cNvSpPr txBox="1">
            <a:spLocks/>
          </p:cNvSpPr>
          <p:nvPr/>
        </p:nvSpPr>
        <p:spPr>
          <a:xfrm>
            <a:off x="504410" y="2433224"/>
            <a:ext cx="2579204" cy="1623804"/>
          </a:xfrm>
          <a:prstGeom prst="rect">
            <a:avLst/>
          </a:prstGeom>
        </p:spPr>
        <p:txBody>
          <a:bodyPr/>
          <a:lstStyle>
            <a:lvl1pPr marL="0" algn="l">
              <a:lnSpc>
                <a:spcPct val="150000"/>
              </a:lnSpc>
              <a:defRPr sz="2600" strike="noStrike" spc="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685800">
              <a:lnSpc>
                <a:spcPct val="100000"/>
              </a:lnSpc>
              <a:defRPr/>
            </a:pPr>
            <a:r>
              <a:rPr lang="en-US" sz="1650" kern="0" dirty="0">
                <a:solidFill>
                  <a:schemeClr val="tx1"/>
                </a:solidFill>
                <a:latin typeface="+mn-lt"/>
                <a:ea typeface="Lato" panose="020F0502020204030203" pitchFamily="34" charset="0"/>
                <a:cs typeface="Lato" panose="020F0502020204030203" pitchFamily="34" charset="0"/>
              </a:rPr>
              <a:t>The history of a client’s past signs, symptoms, and treatment is important, but </a:t>
            </a:r>
            <a:r>
              <a:rPr lang="en-US" sz="1650" b="1" kern="0" dirty="0">
                <a:solidFill>
                  <a:schemeClr val="tx1"/>
                </a:solidFill>
                <a:latin typeface="+mn-lt"/>
                <a:ea typeface="Lato" panose="020F0502020204030203" pitchFamily="34" charset="0"/>
                <a:cs typeface="Lato" panose="020F0502020204030203" pitchFamily="34" charset="0"/>
              </a:rPr>
              <a:t>never overrides the here and now</a:t>
            </a:r>
            <a:r>
              <a:rPr lang="en-US" sz="1650" kern="0" dirty="0">
                <a:solidFill>
                  <a:schemeClr val="tx1"/>
                </a:solidFill>
                <a:latin typeface="+mn-lt"/>
                <a:ea typeface="Lato" panose="020F0502020204030203" pitchFamily="34" charset="0"/>
                <a:cs typeface="Lato" panose="020F0502020204030203" pitchFamily="34" charset="0"/>
              </a:rPr>
              <a:t>.</a:t>
            </a:r>
          </a:p>
        </p:txBody>
      </p:sp>
      <p:sp>
        <p:nvSpPr>
          <p:cNvPr id="9" name="TextBox 8">
            <a:extLst>
              <a:ext uri="{FF2B5EF4-FFF2-40B4-BE49-F238E27FC236}">
                <a16:creationId xmlns:a16="http://schemas.microsoft.com/office/drawing/2014/main" id="{92DE7BFB-CF48-412E-95CF-D5329826A996}"/>
              </a:ext>
            </a:extLst>
          </p:cNvPr>
          <p:cNvSpPr txBox="1"/>
          <p:nvPr/>
        </p:nvSpPr>
        <p:spPr>
          <a:xfrm>
            <a:off x="3090357" y="1976025"/>
            <a:ext cx="2205720" cy="415498"/>
          </a:xfrm>
          <a:prstGeom prst="rect">
            <a:avLst/>
          </a:prstGeom>
          <a:noFill/>
        </p:spPr>
        <p:txBody>
          <a:bodyPr wrap="square">
            <a:spAutoFit/>
          </a:bodyPr>
          <a:lstStyle/>
          <a:p>
            <a:pPr algn="ctr" defTabSz="685835">
              <a:spcBef>
                <a:spcPts val="750"/>
              </a:spcBef>
              <a:defRPr/>
            </a:pPr>
            <a:r>
              <a:rPr lang="en-US" sz="2100" b="1" dirty="0">
                <a:ea typeface="Lato Light" panose="020F0502020204030203" pitchFamily="34" charset="0"/>
                <a:cs typeface="Lato Light" panose="020F0502020204030203" pitchFamily="34" charset="0"/>
              </a:rPr>
              <a:t>Here and now</a:t>
            </a:r>
          </a:p>
        </p:txBody>
      </p:sp>
      <p:sp>
        <p:nvSpPr>
          <p:cNvPr id="10" name="Text Placeholder 7">
            <a:extLst>
              <a:ext uri="{FF2B5EF4-FFF2-40B4-BE49-F238E27FC236}">
                <a16:creationId xmlns:a16="http://schemas.microsoft.com/office/drawing/2014/main" id="{CC424EFE-E5C5-487E-90D4-63EF38A2FC60}"/>
              </a:ext>
            </a:extLst>
          </p:cNvPr>
          <p:cNvSpPr txBox="1">
            <a:spLocks/>
          </p:cNvSpPr>
          <p:nvPr/>
        </p:nvSpPr>
        <p:spPr>
          <a:xfrm>
            <a:off x="3282398" y="2385610"/>
            <a:ext cx="2579204" cy="2087217"/>
          </a:xfrm>
          <a:prstGeom prst="rect">
            <a:avLst/>
          </a:prstGeom>
        </p:spPr>
        <p:txBody>
          <a:bodyPr/>
          <a:lstStyle>
            <a:lvl1pPr marL="0" algn="l">
              <a:lnSpc>
                <a:spcPct val="150000"/>
              </a:lnSpc>
              <a:defRPr sz="2600" strike="noStrike" spc="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685800">
              <a:lnSpc>
                <a:spcPct val="100000"/>
              </a:lnSpc>
              <a:defRPr/>
            </a:pPr>
            <a:r>
              <a:rPr lang="en-US" sz="1650" kern="0" dirty="0">
                <a:solidFill>
                  <a:schemeClr val="tx1"/>
                </a:solidFill>
                <a:latin typeface="+mn-lt"/>
                <a:ea typeface="Lato" panose="020F0502020204030203" pitchFamily="34" charset="0"/>
                <a:cs typeface="Lato" panose="020F0502020204030203" pitchFamily="34" charset="0"/>
              </a:rPr>
              <a:t>The here and now presentation of a client’s </a:t>
            </a:r>
            <a:r>
              <a:rPr lang="en-US" sz="1650" b="1" kern="0" dirty="0">
                <a:solidFill>
                  <a:schemeClr val="tx1"/>
                </a:solidFill>
                <a:latin typeface="+mn-lt"/>
                <a:ea typeface="Lato" panose="020F0502020204030203" pitchFamily="34" charset="0"/>
                <a:cs typeface="Lato" panose="020F0502020204030203" pitchFamily="34" charset="0"/>
              </a:rPr>
              <a:t>current information </a:t>
            </a:r>
            <a:r>
              <a:rPr lang="en-US" sz="1650" kern="0" dirty="0">
                <a:solidFill>
                  <a:schemeClr val="tx1"/>
                </a:solidFill>
                <a:latin typeface="+mn-lt"/>
                <a:ea typeface="Lato" panose="020F0502020204030203" pitchFamily="34" charset="0"/>
                <a:cs typeface="Lato" panose="020F0502020204030203" pitchFamily="34" charset="0"/>
              </a:rPr>
              <a:t>of substance use, mental health signs, and symptoms can override the history.</a:t>
            </a:r>
          </a:p>
        </p:txBody>
      </p:sp>
      <p:sp>
        <p:nvSpPr>
          <p:cNvPr id="11" name="TextBox 10">
            <a:extLst>
              <a:ext uri="{FF2B5EF4-FFF2-40B4-BE49-F238E27FC236}">
                <a16:creationId xmlns:a16="http://schemas.microsoft.com/office/drawing/2014/main" id="{79AADFDF-6BC4-423F-B3CC-AEEE0CD2149B}"/>
              </a:ext>
            </a:extLst>
          </p:cNvPr>
          <p:cNvSpPr txBox="1"/>
          <p:nvPr/>
        </p:nvSpPr>
        <p:spPr>
          <a:xfrm>
            <a:off x="5961656" y="1974529"/>
            <a:ext cx="2611300" cy="415498"/>
          </a:xfrm>
          <a:prstGeom prst="rect">
            <a:avLst/>
          </a:prstGeom>
          <a:noFill/>
        </p:spPr>
        <p:txBody>
          <a:bodyPr wrap="square">
            <a:spAutoFit/>
          </a:bodyPr>
          <a:lstStyle/>
          <a:p>
            <a:pPr algn="ctr" defTabSz="685835">
              <a:spcBef>
                <a:spcPts val="750"/>
              </a:spcBef>
              <a:defRPr/>
            </a:pPr>
            <a:r>
              <a:rPr lang="en-US" sz="2100" b="1" dirty="0">
                <a:ea typeface="Lato Light" panose="020F0502020204030203" pitchFamily="34" charset="0"/>
                <a:cs typeface="Lato Light" panose="020F0502020204030203" pitchFamily="34" charset="0"/>
              </a:rPr>
              <a:t>How worried now</a:t>
            </a:r>
          </a:p>
        </p:txBody>
      </p:sp>
      <p:sp>
        <p:nvSpPr>
          <p:cNvPr id="12" name="Text Placeholder 7">
            <a:extLst>
              <a:ext uri="{FF2B5EF4-FFF2-40B4-BE49-F238E27FC236}">
                <a16:creationId xmlns:a16="http://schemas.microsoft.com/office/drawing/2014/main" id="{AB5BDF5F-5515-41CC-9EEF-1B955359C10B}"/>
              </a:ext>
            </a:extLst>
          </p:cNvPr>
          <p:cNvSpPr txBox="1">
            <a:spLocks/>
          </p:cNvSpPr>
          <p:nvPr/>
        </p:nvSpPr>
        <p:spPr>
          <a:xfrm>
            <a:off x="6050413" y="2393462"/>
            <a:ext cx="2611300" cy="1854688"/>
          </a:xfrm>
          <a:prstGeom prst="rect">
            <a:avLst/>
          </a:prstGeom>
        </p:spPr>
        <p:txBody>
          <a:bodyPr/>
          <a:lstStyle>
            <a:lvl1pPr marL="0" algn="l">
              <a:lnSpc>
                <a:spcPct val="150000"/>
              </a:lnSpc>
              <a:defRPr sz="2600" strike="noStrike" spc="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685800">
              <a:lnSpc>
                <a:spcPct val="100000"/>
              </a:lnSpc>
              <a:defRPr/>
            </a:pPr>
            <a:r>
              <a:rPr lang="en-US" sz="1650" b="1" kern="0" dirty="0">
                <a:solidFill>
                  <a:schemeClr val="tx1"/>
                </a:solidFill>
                <a:latin typeface="+mn-lt"/>
                <a:ea typeface="Lato" panose="020F0502020204030203" pitchFamily="34" charset="0"/>
                <a:cs typeface="Lato" panose="020F0502020204030203" pitchFamily="34" charset="0"/>
              </a:rPr>
              <a:t>How worried now </a:t>
            </a:r>
            <a:r>
              <a:rPr lang="en-US" sz="1650" kern="0" dirty="0">
                <a:solidFill>
                  <a:schemeClr val="tx1"/>
                </a:solidFill>
                <a:latin typeface="+mn-lt"/>
                <a:ea typeface="Lato" panose="020F0502020204030203" pitchFamily="34" charset="0"/>
                <a:cs typeface="Lato" panose="020F0502020204030203" pitchFamily="34" charset="0"/>
              </a:rPr>
              <a:t>you are, as the clinician, counselor or assessor, determines your severity or level of function rating for each ASAM dimension.</a:t>
            </a:r>
          </a:p>
        </p:txBody>
      </p:sp>
    </p:spTree>
    <p:custDataLst>
      <p:tags r:id="rId1"/>
    </p:custDataLst>
    <p:extLst>
      <p:ext uri="{BB962C8B-B14F-4D97-AF65-F5344CB8AC3E}">
        <p14:creationId xmlns:p14="http://schemas.microsoft.com/office/powerpoint/2010/main" val="368523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br>
              <a:rPr lang="en-US" dirty="0"/>
            </a:br>
            <a:br>
              <a:rPr lang="en-US" dirty="0"/>
            </a:br>
            <a:br>
              <a:rPr lang="en-US" dirty="0"/>
            </a:br>
            <a:br>
              <a:rPr lang="en-US" dirty="0"/>
            </a:br>
            <a:r>
              <a:rPr lang="en-US" sz="3500" dirty="0"/>
              <a:t>Copyright notice</a:t>
            </a:r>
            <a:br>
              <a:rPr lang="en-US" dirty="0"/>
            </a:br>
            <a:br>
              <a:rPr lang="en-US" dirty="0"/>
            </a:br>
            <a:br>
              <a:rPr lang="en-US" dirty="0"/>
            </a:br>
            <a:br>
              <a:rPr lang="en-US" dirty="0"/>
            </a:br>
            <a:endParaRPr lang="en-US" dirty="0"/>
          </a:p>
        </p:txBody>
      </p:sp>
      <p:sp>
        <p:nvSpPr>
          <p:cNvPr id="3" name="Content Placeholder 2"/>
          <p:cNvSpPr>
            <a:spLocks noGrp="1"/>
          </p:cNvSpPr>
          <p:nvPr>
            <p:ph idx="1"/>
          </p:nvPr>
        </p:nvSpPr>
        <p:spPr>
          <a:xfrm>
            <a:off x="545524" y="1301353"/>
            <a:ext cx="8369876" cy="3704987"/>
          </a:xfrm>
        </p:spPr>
        <p:txBody>
          <a:bodyPr>
            <a:noAutofit/>
          </a:bodyPr>
          <a:lstStyle/>
          <a:p>
            <a:pPr marL="0" indent="0">
              <a:buNone/>
            </a:pPr>
            <a:r>
              <a:rPr lang="en-US" sz="2500" dirty="0"/>
              <a:t>“ASAM” and “The ASAM Criteria” are registered trademarks of ASAM and are used with permission. Use of these terms is prohibited without permission of ASAM. Use of these trademarks does not constitute certification or endorsement of this product or practice by ASAM.</a:t>
            </a:r>
          </a:p>
          <a:p>
            <a:pPr marL="0" indent="0">
              <a:buNone/>
            </a:pPr>
            <a:endParaRPr lang="en-US" dirty="0"/>
          </a:p>
        </p:txBody>
      </p:sp>
    </p:spTree>
    <p:extLst>
      <p:ext uri="{BB962C8B-B14F-4D97-AF65-F5344CB8AC3E}">
        <p14:creationId xmlns:p14="http://schemas.microsoft.com/office/powerpoint/2010/main" val="2891875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84" y="0"/>
            <a:ext cx="8229600" cy="747183"/>
          </a:xfrm>
        </p:spPr>
        <p:txBody>
          <a:bodyPr>
            <a:normAutofit/>
          </a:bodyPr>
          <a:lstStyle/>
          <a:p>
            <a:r>
              <a:rPr lang="en-US" sz="3500" dirty="0"/>
              <a:t>Interactions across dimensions</a:t>
            </a:r>
          </a:p>
        </p:txBody>
      </p:sp>
      <p:sp>
        <p:nvSpPr>
          <p:cNvPr id="3" name="Content Placeholder 2"/>
          <p:cNvSpPr>
            <a:spLocks noGrp="1"/>
          </p:cNvSpPr>
          <p:nvPr>
            <p:ph idx="1"/>
          </p:nvPr>
        </p:nvSpPr>
        <p:spPr>
          <a:xfrm>
            <a:off x="439290" y="683834"/>
            <a:ext cx="8704710" cy="3603156"/>
          </a:xfrm>
        </p:spPr>
        <p:txBody>
          <a:bodyPr>
            <a:noAutofit/>
          </a:bodyPr>
          <a:lstStyle/>
          <a:p>
            <a:pPr>
              <a:buClr>
                <a:schemeClr val="tx1"/>
              </a:buClr>
              <a:buFont typeface="Arial" panose="020B0604020202020204" pitchFamily="34" charset="0"/>
              <a:buChar char="•"/>
            </a:pPr>
            <a:r>
              <a:rPr lang="en-US" sz="2500" dirty="0"/>
              <a:t>There is considerable interaction across the six dimensions. Being aware of cross-dimensional interactions and the potential to increase or decrease in overall risk they pose can have a great effect on service planning.</a:t>
            </a:r>
          </a:p>
          <a:p>
            <a:pPr>
              <a:buClr>
                <a:schemeClr val="tx1"/>
              </a:buClr>
              <a:buFont typeface="Arial" panose="020B0604020202020204" pitchFamily="34" charset="0"/>
              <a:buChar char="•"/>
            </a:pPr>
            <a:r>
              <a:rPr lang="en-US" sz="2500" dirty="0"/>
              <a:t>For example: Sam has a higher dimension 2 (biomedical) risk because of liver problems; this risk may be elevated because his dimension 5 (continued use) risk is elevated due to his continued use of alcohol.</a:t>
            </a:r>
          </a:p>
          <a:p>
            <a:pPr>
              <a:buClr>
                <a:schemeClr val="tx1"/>
              </a:buClr>
              <a:buFont typeface="Arial" panose="020B0604020202020204" pitchFamily="34" charset="0"/>
              <a:buChar char="•"/>
            </a:pPr>
            <a:r>
              <a:rPr lang="en-US" sz="2500" dirty="0"/>
              <a:t>Looks like this</a:t>
            </a:r>
            <a:r>
              <a:rPr lang="en-US" sz="2100" dirty="0"/>
              <a:t>:</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43526567"/>
              </p:ext>
            </p:extLst>
          </p:nvPr>
        </p:nvGraphicFramePr>
        <p:xfrm>
          <a:off x="2895600" y="3823396"/>
          <a:ext cx="6172200" cy="1118646"/>
        </p:xfrm>
        <a:graphic>
          <a:graphicData uri="http://schemas.openxmlformats.org/drawingml/2006/table">
            <a:tbl>
              <a:tblPr firstRow="1" bandRow="1">
                <a:tableStyleId>{8799B23B-EC83-4686-B30A-512413B5E67A}</a:tableStyleId>
              </a:tblPr>
              <a:tblGrid>
                <a:gridCol w="1028700">
                  <a:extLst>
                    <a:ext uri="{9D8B030D-6E8A-4147-A177-3AD203B41FA5}">
                      <a16:colId xmlns:a16="http://schemas.microsoft.com/office/drawing/2014/main" val="4245199096"/>
                    </a:ext>
                  </a:extLst>
                </a:gridCol>
                <a:gridCol w="1028700">
                  <a:extLst>
                    <a:ext uri="{9D8B030D-6E8A-4147-A177-3AD203B41FA5}">
                      <a16:colId xmlns:a16="http://schemas.microsoft.com/office/drawing/2014/main" val="372386350"/>
                    </a:ext>
                  </a:extLst>
                </a:gridCol>
                <a:gridCol w="1028700">
                  <a:extLst>
                    <a:ext uri="{9D8B030D-6E8A-4147-A177-3AD203B41FA5}">
                      <a16:colId xmlns:a16="http://schemas.microsoft.com/office/drawing/2014/main" val="1052159505"/>
                    </a:ext>
                  </a:extLst>
                </a:gridCol>
                <a:gridCol w="1028700">
                  <a:extLst>
                    <a:ext uri="{9D8B030D-6E8A-4147-A177-3AD203B41FA5}">
                      <a16:colId xmlns:a16="http://schemas.microsoft.com/office/drawing/2014/main" val="2222944369"/>
                    </a:ext>
                  </a:extLst>
                </a:gridCol>
                <a:gridCol w="1028700">
                  <a:extLst>
                    <a:ext uri="{9D8B030D-6E8A-4147-A177-3AD203B41FA5}">
                      <a16:colId xmlns:a16="http://schemas.microsoft.com/office/drawing/2014/main" val="2449721452"/>
                    </a:ext>
                  </a:extLst>
                </a:gridCol>
                <a:gridCol w="1028700">
                  <a:extLst>
                    <a:ext uri="{9D8B030D-6E8A-4147-A177-3AD203B41FA5}">
                      <a16:colId xmlns:a16="http://schemas.microsoft.com/office/drawing/2014/main" val="1211341860"/>
                    </a:ext>
                  </a:extLst>
                </a:gridCol>
              </a:tblGrid>
              <a:tr h="341406">
                <a:tc>
                  <a:txBody>
                    <a:bodyPr/>
                    <a:lstStyle/>
                    <a:p>
                      <a:r>
                        <a:rPr lang="en-US" sz="1300" dirty="0"/>
                        <a:t>Dimension</a:t>
                      </a:r>
                    </a:p>
                  </a:txBody>
                  <a:tcPr marL="68580" marR="68580" marT="34290" marB="34290"/>
                </a:tc>
                <a:tc>
                  <a:txBody>
                    <a:bodyPr/>
                    <a:lstStyle/>
                    <a:p>
                      <a:r>
                        <a:rPr lang="en-US" sz="1300" dirty="0"/>
                        <a:t>RR-0</a:t>
                      </a:r>
                    </a:p>
                  </a:txBody>
                  <a:tcPr marL="68580" marR="68580" marT="34290" marB="34290"/>
                </a:tc>
                <a:tc>
                  <a:txBody>
                    <a:bodyPr/>
                    <a:lstStyle/>
                    <a:p>
                      <a:r>
                        <a:rPr lang="en-US" sz="1300" dirty="0"/>
                        <a:t>RR-1</a:t>
                      </a:r>
                    </a:p>
                  </a:txBody>
                  <a:tcPr marL="68580" marR="68580" marT="34290" marB="34290"/>
                </a:tc>
                <a:tc>
                  <a:txBody>
                    <a:bodyPr/>
                    <a:lstStyle/>
                    <a:p>
                      <a:r>
                        <a:rPr lang="en-US" sz="1300" dirty="0"/>
                        <a:t>RR-2</a:t>
                      </a:r>
                    </a:p>
                  </a:txBody>
                  <a:tcPr marL="68580" marR="68580" marT="34290" marB="34290"/>
                </a:tc>
                <a:tc>
                  <a:txBody>
                    <a:bodyPr/>
                    <a:lstStyle/>
                    <a:p>
                      <a:r>
                        <a:rPr lang="en-US" sz="1300" dirty="0"/>
                        <a:t>RR-3</a:t>
                      </a:r>
                    </a:p>
                  </a:txBody>
                  <a:tcPr marL="68580" marR="68580" marT="34290" marB="34290"/>
                </a:tc>
                <a:tc>
                  <a:txBody>
                    <a:bodyPr/>
                    <a:lstStyle/>
                    <a:p>
                      <a:r>
                        <a:rPr lang="en-US" sz="1300" dirty="0"/>
                        <a:t>RR-4</a:t>
                      </a:r>
                    </a:p>
                  </a:txBody>
                  <a:tcPr marL="68580" marR="68580" marT="34290" marB="34290"/>
                </a:tc>
                <a:extLst>
                  <a:ext uri="{0D108BD9-81ED-4DB2-BD59-A6C34878D82A}">
                    <a16:rowId xmlns:a16="http://schemas.microsoft.com/office/drawing/2014/main" val="783936815"/>
                  </a:ext>
                </a:extLst>
              </a:tr>
              <a:tr h="376134">
                <a:tc>
                  <a:txBody>
                    <a:bodyPr/>
                    <a:lstStyle/>
                    <a:p>
                      <a:r>
                        <a:rPr lang="en-US" sz="1400" dirty="0"/>
                        <a:t>D-2</a:t>
                      </a:r>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r>
                        <a:rPr lang="en-US" sz="1400" dirty="0"/>
                        <a:t>    </a:t>
                      </a:r>
                      <a:r>
                        <a:rPr lang="en-US" sz="2100" dirty="0"/>
                        <a:t> </a:t>
                      </a:r>
                      <a:r>
                        <a:rPr lang="en-US" sz="2100" b="1" dirty="0">
                          <a:solidFill>
                            <a:srgbClr val="FF0000"/>
                          </a:solidFill>
                          <a:effectLst>
                            <a:outerShdw blurRad="38100" dist="38100" dir="2700000" algn="tl">
                              <a:srgbClr val="000000">
                                <a:alpha val="43137"/>
                              </a:srgbClr>
                            </a:outerShdw>
                          </a:effectLst>
                        </a:rPr>
                        <a:t>x</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dirty="0">
                          <a:solidFill>
                            <a:srgbClr val="FF0000"/>
                          </a:solidFill>
                          <a:effectLst>
                            <a:outerShdw blurRad="38100" dist="38100" dir="2700000" algn="tl">
                              <a:srgbClr val="000000">
                                <a:alpha val="43137"/>
                              </a:srgbClr>
                            </a:outerShdw>
                          </a:effectLst>
                        </a:rPr>
                        <a:t>     x</a:t>
                      </a:r>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3544308024"/>
                  </a:ext>
                </a:extLst>
              </a:tr>
              <a:tr h="361669">
                <a:tc>
                  <a:txBody>
                    <a:bodyPr/>
                    <a:lstStyle/>
                    <a:p>
                      <a:r>
                        <a:rPr lang="en-US" sz="1400" dirty="0"/>
                        <a:t>D-5</a:t>
                      </a:r>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tc>
                  <a:txBody>
                    <a:bodyPr/>
                    <a:lstStyle/>
                    <a:p>
                      <a:r>
                        <a:rPr lang="en-US" sz="1400" dirty="0">
                          <a:solidFill>
                            <a:srgbClr val="FF0000"/>
                          </a:solidFill>
                        </a:rPr>
                        <a:t>      </a:t>
                      </a:r>
                      <a:r>
                        <a:rPr lang="en-US" sz="2100" b="1" dirty="0">
                          <a:solidFill>
                            <a:srgbClr val="FF0000"/>
                          </a:solidFill>
                          <a:effectLst>
                            <a:outerShdw blurRad="38100" dist="38100" dir="2700000" algn="tl">
                              <a:srgbClr val="000000">
                                <a:alpha val="43137"/>
                              </a:srgbClr>
                            </a:outerShdw>
                          </a:effectLst>
                        </a:rPr>
                        <a:t> x</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109573339"/>
                  </a:ext>
                </a:extLst>
              </a:tr>
            </a:tbl>
          </a:graphicData>
        </a:graphic>
      </p:graphicFrame>
      <p:cxnSp>
        <p:nvCxnSpPr>
          <p:cNvPr id="8" name="Straight Arrow Connector 7"/>
          <p:cNvCxnSpPr/>
          <p:nvPr/>
        </p:nvCxnSpPr>
        <p:spPr>
          <a:xfrm>
            <a:off x="6705600" y="4382719"/>
            <a:ext cx="6858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p:cNvCxnSpPr>
            <a:cxnSpLocks/>
          </p:cNvCxnSpPr>
          <p:nvPr/>
        </p:nvCxnSpPr>
        <p:spPr>
          <a:xfrm flipH="1" flipV="1">
            <a:off x="6705600" y="4589803"/>
            <a:ext cx="588199" cy="1868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7703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What guides placement?</a:t>
            </a:r>
          </a:p>
        </p:txBody>
      </p:sp>
      <p:sp>
        <p:nvSpPr>
          <p:cNvPr id="3" name="Content Placeholder 2"/>
          <p:cNvSpPr>
            <a:spLocks noGrp="1"/>
          </p:cNvSpPr>
          <p:nvPr>
            <p:ph idx="1"/>
          </p:nvPr>
        </p:nvSpPr>
        <p:spPr/>
        <p:txBody>
          <a:bodyPr>
            <a:normAutofit/>
          </a:bodyPr>
          <a:lstStyle/>
          <a:p>
            <a:pPr>
              <a:buClrTx/>
              <a:buFont typeface="Arial" panose="020B0604020202020204" pitchFamily="34" charset="0"/>
              <a:buChar char="•"/>
            </a:pPr>
            <a:r>
              <a:rPr lang="is-IS" sz="2500" dirty="0"/>
              <a:t>“….the higest severity problem, with specific attention to dimension 1, 2, and 3 should determine the clients entry point into the treatment continuum...”</a:t>
            </a:r>
          </a:p>
          <a:p>
            <a:pPr marL="0" indent="0">
              <a:buClrTx/>
              <a:buNone/>
            </a:pPr>
            <a:endParaRPr lang="is-IS" sz="2500" dirty="0"/>
          </a:p>
          <a:p>
            <a:pPr>
              <a:buClrTx/>
              <a:buFont typeface="Arial" panose="020B0604020202020204" pitchFamily="34" charset="0"/>
              <a:buChar char="•"/>
            </a:pPr>
            <a:r>
              <a:rPr lang="is-IS" sz="2500" dirty="0"/>
              <a:t>Resolution of any acute problem(s) provides an oppounity to shift the clinet down to a less intensive level of care. </a:t>
            </a:r>
            <a:endParaRPr lang="en-US" sz="2500" dirty="0"/>
          </a:p>
        </p:txBody>
      </p:sp>
    </p:spTree>
    <p:extLst>
      <p:ext uri="{BB962C8B-B14F-4D97-AF65-F5344CB8AC3E}">
        <p14:creationId xmlns:p14="http://schemas.microsoft.com/office/powerpoint/2010/main" val="2528641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C389-09C9-4282-9F87-93258EF34767}"/>
              </a:ext>
            </a:extLst>
          </p:cNvPr>
          <p:cNvSpPr>
            <a:spLocks noGrp="1"/>
          </p:cNvSpPr>
          <p:nvPr>
            <p:ph type="title"/>
          </p:nvPr>
        </p:nvSpPr>
        <p:spPr>
          <a:xfrm>
            <a:off x="609600" y="228600"/>
            <a:ext cx="8229599" cy="1143000"/>
          </a:xfrm>
        </p:spPr>
        <p:txBody>
          <a:bodyPr>
            <a:normAutofit fontScale="90000"/>
          </a:bodyPr>
          <a:lstStyle/>
          <a:p>
            <a:r>
              <a:rPr lang="en-US" dirty="0">
                <a:solidFill>
                  <a:schemeClr val="accent1">
                    <a:lumMod val="75000"/>
                  </a:schemeClr>
                </a:solidFill>
              </a:rPr>
              <a:t>The least intensive, but safe, level of care...”</a:t>
            </a:r>
            <a:br>
              <a:rPr lang="en-US" dirty="0">
                <a:solidFill>
                  <a:schemeClr val="accent1">
                    <a:lumMod val="75000"/>
                  </a:schemeClr>
                </a:solidFill>
              </a:rPr>
            </a:b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ED2DAA3D-A2D6-4999-B5EE-F3DD51B90F81}"/>
              </a:ext>
            </a:extLst>
          </p:cNvPr>
          <p:cNvSpPr>
            <a:spLocks noGrp="1"/>
          </p:cNvSpPr>
          <p:nvPr>
            <p:ph sz="quarter" idx="10"/>
          </p:nvPr>
        </p:nvSpPr>
        <p:spPr>
          <a:xfrm>
            <a:off x="457200" y="1260432"/>
            <a:ext cx="8534400" cy="3543300"/>
          </a:xfrm>
        </p:spPr>
        <p:txBody>
          <a:bodyPr>
            <a:noAutofit/>
          </a:bodyPr>
          <a:lstStyle/>
          <a:p>
            <a:pPr marL="0" indent="0">
              <a:buNone/>
            </a:pPr>
            <a:r>
              <a:rPr lang="en-US" sz="2400" dirty="0"/>
              <a:t>A “level of care” can refer to the intensity of treatment you might receive, such as the difference between a walk-in clinic and a 24-hour hospital stay. It is the goal of treatment providers to make sure the care you receive keeps you safe, and addresses all risks, but also that the care is as “least intensive,” as possible, which helps you avoid unnecessary or wasteful treatment. </a:t>
            </a:r>
          </a:p>
          <a:p>
            <a:pPr marL="0" indent="0">
              <a:buNone/>
            </a:pPr>
            <a:endParaRPr lang="en-US" sz="2400" dirty="0"/>
          </a:p>
          <a:p>
            <a:pPr marL="0" indent="0">
              <a:buNone/>
            </a:pPr>
            <a:r>
              <a:rPr lang="en-US" sz="2300" b="1" dirty="0"/>
              <a:t>FIRST AND THEN INTENSIFIED AS CLINICALLY INDICATED </a:t>
            </a:r>
          </a:p>
        </p:txBody>
      </p:sp>
      <p:sp>
        <p:nvSpPr>
          <p:cNvPr id="4" name="Slide Number Placeholder 3">
            <a:extLst>
              <a:ext uri="{FF2B5EF4-FFF2-40B4-BE49-F238E27FC236}">
                <a16:creationId xmlns:a16="http://schemas.microsoft.com/office/drawing/2014/main" id="{D566E513-D147-453A-A06E-BADAB77D495F}"/>
              </a:ext>
            </a:extLst>
          </p:cNvPr>
          <p:cNvSpPr>
            <a:spLocks noGrp="1"/>
          </p:cNvSpPr>
          <p:nvPr>
            <p:ph type="sldNum" sz="quarter" idx="4"/>
          </p:nvPr>
        </p:nvSpPr>
        <p:spPr/>
        <p:txBody>
          <a:bodyPr/>
          <a:lstStyle/>
          <a:p>
            <a:fld id="{0EBC8B1B-31E5-4BEE-8F7E-D68B475E2C4D}" type="slidenum">
              <a:rPr lang="en-US" smtClean="0"/>
              <a:pPr/>
              <a:t>22</a:t>
            </a:fld>
            <a:endParaRPr lang="en-US" dirty="0"/>
          </a:p>
        </p:txBody>
      </p:sp>
    </p:spTree>
    <p:extLst>
      <p:ext uri="{BB962C8B-B14F-4D97-AF65-F5344CB8AC3E}">
        <p14:creationId xmlns:p14="http://schemas.microsoft.com/office/powerpoint/2010/main" val="2037181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85D9D1-95EB-8A88-F723-AE3A031DC931}"/>
              </a:ext>
            </a:extLst>
          </p:cNvPr>
          <p:cNvSpPr>
            <a:spLocks noGrp="1"/>
          </p:cNvSpPr>
          <p:nvPr>
            <p:ph type="title"/>
          </p:nvPr>
        </p:nvSpPr>
        <p:spPr/>
        <p:txBody>
          <a:bodyPr>
            <a:normAutofit fontScale="90000"/>
          </a:bodyPr>
          <a:lstStyle/>
          <a:p>
            <a:r>
              <a:rPr lang="en-US" dirty="0"/>
              <a:t>Let's do a warm-up case study together</a:t>
            </a:r>
          </a:p>
        </p:txBody>
      </p:sp>
      <p:sp>
        <p:nvSpPr>
          <p:cNvPr id="2" name="Slide Number Placeholder 1">
            <a:extLst>
              <a:ext uri="{FF2B5EF4-FFF2-40B4-BE49-F238E27FC236}">
                <a16:creationId xmlns:a16="http://schemas.microsoft.com/office/drawing/2014/main" id="{F11769F3-4A1B-88A8-D2DE-DCAA2AA9AE9C}"/>
              </a:ext>
            </a:extLst>
          </p:cNvPr>
          <p:cNvSpPr>
            <a:spLocks noGrp="1"/>
          </p:cNvSpPr>
          <p:nvPr>
            <p:ph type="sldNum" sz="quarter" idx="12"/>
          </p:nvPr>
        </p:nvSpPr>
        <p:spPr/>
        <p:txBody>
          <a:bodyPr/>
          <a:lstStyle/>
          <a:p>
            <a:fld id="{B9D2C864-9362-43C7-A136-D9C41D93A96D}" type="slidenum">
              <a:rPr lang="en-US" smtClean="0"/>
              <a:t>23</a:t>
            </a:fld>
            <a:endParaRPr lang="en-US"/>
          </a:p>
        </p:txBody>
      </p:sp>
    </p:spTree>
    <p:extLst>
      <p:ext uri="{BB962C8B-B14F-4D97-AF65-F5344CB8AC3E}">
        <p14:creationId xmlns:p14="http://schemas.microsoft.com/office/powerpoint/2010/main" val="1084834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a:t>Handout #1</a:t>
            </a:r>
          </a:p>
        </p:txBody>
      </p:sp>
      <p:pic>
        <p:nvPicPr>
          <p:cNvPr id="4" name="Content Placeholder 3" descr="Screen Shot 2017-09-18 at 2.56.22 PM.png"/>
          <p:cNvPicPr>
            <a:picLocks noGrp="1" noChangeAspect="1"/>
          </p:cNvPicPr>
          <p:nvPr>
            <p:ph idx="4294967295"/>
          </p:nvPr>
        </p:nvPicPr>
        <p:blipFill>
          <a:blip r:embed="rId3" cstate="print">
            <a:extLst>
              <a:ext uri="{28A0092B-C50C-407E-A947-70E740481C1C}">
                <a14:useLocalDpi xmlns:a14="http://schemas.microsoft.com/office/drawing/2010/main"/>
              </a:ext>
            </a:extLst>
          </a:blip>
          <a:srcRect l="-10066" r="-10066"/>
          <a:stretch>
            <a:fillRect/>
          </a:stretch>
        </p:blipFill>
        <p:spPr>
          <a:xfrm>
            <a:off x="1143000" y="161925"/>
            <a:ext cx="5485210" cy="4876800"/>
          </a:xfrm>
        </p:spPr>
      </p:pic>
    </p:spTree>
    <p:extLst>
      <p:ext uri="{BB962C8B-B14F-4D97-AF65-F5344CB8AC3E}">
        <p14:creationId xmlns:p14="http://schemas.microsoft.com/office/powerpoint/2010/main" val="3455893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950" dirty="0"/>
              <a:t>Let’s meet Mr. U.</a:t>
            </a:r>
          </a:p>
        </p:txBody>
      </p:sp>
      <p:sp>
        <p:nvSpPr>
          <p:cNvPr id="3" name="Content Placeholder 2"/>
          <p:cNvSpPr>
            <a:spLocks noGrp="1"/>
          </p:cNvSpPr>
          <p:nvPr>
            <p:ph idx="1"/>
          </p:nvPr>
        </p:nvSpPr>
        <p:spPr/>
        <p:txBody>
          <a:bodyPr/>
          <a:lstStyle/>
          <a:p>
            <a:endParaRPr lang="en-US"/>
          </a:p>
        </p:txBody>
      </p:sp>
      <p:pic>
        <p:nvPicPr>
          <p:cNvPr id="6" name="Picture 5" descr="IMG_1406.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1" y="1666875"/>
            <a:ext cx="2857500" cy="2609850"/>
          </a:xfrm>
          <a:prstGeom prst="rect">
            <a:avLst/>
          </a:prstGeom>
        </p:spPr>
      </p:pic>
    </p:spTree>
    <p:extLst>
      <p:ext uri="{BB962C8B-B14F-4D97-AF65-F5344CB8AC3E}">
        <p14:creationId xmlns:p14="http://schemas.microsoft.com/office/powerpoint/2010/main" val="2693518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38150"/>
            <a:ext cx="8382000" cy="4762500"/>
          </a:xfrm>
        </p:spPr>
        <p:txBody>
          <a:bodyPr>
            <a:normAutofit/>
          </a:bodyPr>
          <a:lstStyle/>
          <a:p>
            <a:r>
              <a:rPr lang="en-US" sz="2000" dirty="0"/>
              <a:t>Mr. U is a 64 year-old male who was brought to the clinic by Ms. M his 40 y/o daughter because he did not pick up his 10 y/o grandson from school last Friday as he does on a daily basis.  Ms. M was called away from work to pick her son up.  Upon arriving at home, Ms. M found Mr. U slumped over the workbench in the garage with and empty bottle of vodka nearby.  Mr. U reports drinking to intoxication, complains of always feeling tired, has little or no appetite, and is not motivated to do anything.  </a:t>
            </a:r>
          </a:p>
          <a:p>
            <a:pPr marL="0" indent="0">
              <a:buNone/>
            </a:pPr>
            <a:endParaRPr lang="en-US" sz="2000" dirty="0"/>
          </a:p>
          <a:p>
            <a:r>
              <a:rPr lang="en-US" sz="2000" dirty="0"/>
              <a:t>Mr. U retired three years ago, after a lengthy </a:t>
            </a:r>
            <a:br>
              <a:rPr lang="en-US" sz="2000" dirty="0"/>
            </a:br>
            <a:r>
              <a:rPr lang="en-US" sz="2000" dirty="0"/>
              <a:t>career working as a design engineer in the </a:t>
            </a:r>
            <a:br>
              <a:rPr lang="en-US" sz="2000" dirty="0"/>
            </a:br>
            <a:r>
              <a:rPr lang="en-US" sz="2000" dirty="0"/>
              <a:t>automotive industry.  His wife of 43 years </a:t>
            </a:r>
            <a:br>
              <a:rPr lang="en-US" sz="2000" dirty="0"/>
            </a:br>
            <a:r>
              <a:rPr lang="en-US" sz="2000" dirty="0"/>
              <a:t>passed away five years ago after a relatively </a:t>
            </a:r>
            <a:br>
              <a:rPr lang="en-US" sz="2000" dirty="0"/>
            </a:br>
            <a:r>
              <a:rPr lang="en-US" sz="2000" dirty="0"/>
              <a:t>brief battle with cancer.</a:t>
            </a:r>
          </a:p>
        </p:txBody>
      </p:sp>
      <p:pic>
        <p:nvPicPr>
          <p:cNvPr id="2" name="Picture 1">
            <a:extLst>
              <a:ext uri="{FF2B5EF4-FFF2-40B4-BE49-F238E27FC236}">
                <a16:creationId xmlns:a16="http://schemas.microsoft.com/office/drawing/2014/main" id="{04626151-6CAB-85C0-1028-C30398BFA764}"/>
              </a:ext>
            </a:extLst>
          </p:cNvPr>
          <p:cNvPicPr>
            <a:picLocks noChangeAspect="1"/>
          </p:cNvPicPr>
          <p:nvPr/>
        </p:nvPicPr>
        <p:blipFill>
          <a:blip r:embed="rId3"/>
          <a:stretch>
            <a:fillRect/>
          </a:stretch>
        </p:blipFill>
        <p:spPr>
          <a:xfrm>
            <a:off x="6324600" y="2800350"/>
            <a:ext cx="2082215" cy="2343150"/>
          </a:xfrm>
          <a:prstGeom prst="rect">
            <a:avLst/>
          </a:prstGeom>
        </p:spPr>
      </p:pic>
    </p:spTree>
    <p:extLst>
      <p:ext uri="{BB962C8B-B14F-4D97-AF65-F5344CB8AC3E}">
        <p14:creationId xmlns:p14="http://schemas.microsoft.com/office/powerpoint/2010/main" val="1273993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150" y="390525"/>
            <a:ext cx="6800850" cy="4924425"/>
          </a:xfrm>
        </p:spPr>
        <p:txBody>
          <a:bodyPr>
            <a:noAutofit/>
          </a:bodyPr>
          <a:lstStyle/>
          <a:p>
            <a:r>
              <a:rPr lang="en-US" sz="1950" dirty="0"/>
              <a:t>Mr. U reports no health-related issues other than </a:t>
            </a:r>
            <a:br>
              <a:rPr lang="en-US" sz="1950" dirty="0"/>
            </a:br>
            <a:r>
              <a:rPr lang="en-US" sz="1950" dirty="0"/>
              <a:t>heartburn on a daily regular basis, but believes it is </a:t>
            </a:r>
            <a:br>
              <a:rPr lang="en-US" sz="1950" dirty="0"/>
            </a:br>
            <a:r>
              <a:rPr lang="en-US" sz="1950" dirty="0"/>
              <a:t>due to his liking spicy foods.</a:t>
            </a:r>
          </a:p>
          <a:p>
            <a:r>
              <a:rPr lang="en-US" sz="1950" dirty="0"/>
              <a:t>He reports drinking to intoxication, complains of </a:t>
            </a:r>
            <a:br>
              <a:rPr lang="en-US" sz="1950" dirty="0"/>
            </a:br>
            <a:r>
              <a:rPr lang="en-US" sz="1950" dirty="0"/>
              <a:t>always feeling tired, has little or no appetite, and is not motivated to do anything.  Mr. U acknowledges that he has little or no interest in most activities that used to bring him pleasure and is bothered by his recurrent thoughts of death.</a:t>
            </a:r>
          </a:p>
          <a:p>
            <a:r>
              <a:rPr lang="en-US" sz="1950" dirty="0"/>
              <a:t>Mr. U was embarrassed and apologetic, as he appreciates living with his family and adores his daughter and grandchildren.  </a:t>
            </a:r>
          </a:p>
          <a:p>
            <a:r>
              <a:rPr lang="en-US" sz="1950" dirty="0"/>
              <a:t>Mr. U lives with his daughter, her husband who Mr. U likes, and their three children, ages 18, 16, and 10.  They are supportive and concerned about his wellbeing. </a:t>
            </a:r>
          </a:p>
        </p:txBody>
      </p:sp>
      <p:pic>
        <p:nvPicPr>
          <p:cNvPr id="4" name="Picture 3" descr="IMG_1406.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133350"/>
            <a:ext cx="1323975" cy="1543050"/>
          </a:xfrm>
          <a:prstGeom prst="rect">
            <a:avLst/>
          </a:prstGeom>
        </p:spPr>
      </p:pic>
    </p:spTree>
    <p:extLst>
      <p:ext uri="{BB962C8B-B14F-4D97-AF65-F5344CB8AC3E}">
        <p14:creationId xmlns:p14="http://schemas.microsoft.com/office/powerpoint/2010/main" val="205437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171450"/>
            <a:ext cx="6343650" cy="342900"/>
          </a:xfrm>
        </p:spPr>
        <p:txBody>
          <a:bodyPr>
            <a:normAutofit fontScale="90000"/>
          </a:bodyPr>
          <a:lstStyle/>
          <a:p>
            <a:r>
              <a:rPr lang="en-US" sz="2400" dirty="0">
                <a:latin typeface="Arial" panose="020B0604020202020204" pitchFamily="34" charset="0"/>
                <a:cs typeface="Arial" panose="020B0604020202020204" pitchFamily="34" charset="0"/>
              </a:rPr>
              <a:t>Patient Demographic Information</a:t>
            </a:r>
          </a:p>
        </p:txBody>
      </p:sp>
      <p:sp>
        <p:nvSpPr>
          <p:cNvPr id="3" name="Content Placeholder 2"/>
          <p:cNvSpPr>
            <a:spLocks noGrp="1"/>
          </p:cNvSpPr>
          <p:nvPr>
            <p:ph idx="1"/>
          </p:nvPr>
        </p:nvSpPr>
        <p:spPr>
          <a:xfrm>
            <a:off x="457200" y="546100"/>
            <a:ext cx="8610600" cy="4572000"/>
          </a:xfrm>
        </p:spPr>
        <p:txBody>
          <a:bodyPr>
            <a:noAutofit/>
          </a:bodyPr>
          <a:lstStyle/>
          <a:p>
            <a:pPr marL="51435" indent="0">
              <a:buNone/>
            </a:pPr>
            <a:r>
              <a:rPr lang="en-US" sz="1900" dirty="0"/>
              <a:t>Name:          </a:t>
            </a:r>
            <a:r>
              <a:rPr lang="en-US" sz="1900" dirty="0">
                <a:solidFill>
                  <a:srgbClr val="008000"/>
                </a:solidFill>
              </a:rPr>
              <a:t>Mr. U            </a:t>
            </a:r>
            <a:r>
              <a:rPr lang="en-US" sz="1900" dirty="0"/>
              <a:t>Date:   </a:t>
            </a:r>
            <a:r>
              <a:rPr lang="en-US" sz="1900" dirty="0">
                <a:solidFill>
                  <a:srgbClr val="008000"/>
                </a:solidFill>
              </a:rPr>
              <a:t>Today </a:t>
            </a:r>
            <a:r>
              <a:rPr lang="en-US" sz="1900" dirty="0"/>
              <a:t>         Phone Number:</a:t>
            </a:r>
            <a:r>
              <a:rPr lang="en-US" sz="1900" dirty="0">
                <a:solidFill>
                  <a:srgbClr val="FFC000"/>
                </a:solidFill>
              </a:rPr>
              <a:t> </a:t>
            </a:r>
            <a:r>
              <a:rPr lang="en-US" sz="1900" dirty="0">
                <a:solidFill>
                  <a:srgbClr val="008000"/>
                </a:solidFill>
              </a:rPr>
              <a:t>608-555-5555</a:t>
            </a:r>
          </a:p>
          <a:p>
            <a:pPr marL="51435" indent="0">
              <a:buNone/>
            </a:pPr>
            <a:endParaRPr lang="en-US" sz="800" dirty="0">
              <a:solidFill>
                <a:srgbClr val="008000"/>
              </a:solidFill>
            </a:endParaRPr>
          </a:p>
          <a:p>
            <a:pPr marL="51435" indent="0">
              <a:buNone/>
            </a:pPr>
            <a:r>
              <a:rPr lang="en-US" sz="1900" dirty="0"/>
              <a:t>Address: </a:t>
            </a:r>
            <a:r>
              <a:rPr lang="en-US" sz="1900" dirty="0">
                <a:solidFill>
                  <a:srgbClr val="008000"/>
                </a:solidFill>
              </a:rPr>
              <a:t>Middleton, WI</a:t>
            </a:r>
          </a:p>
          <a:p>
            <a:pPr marL="51435" indent="0">
              <a:buNone/>
            </a:pPr>
            <a:endParaRPr lang="en-US" sz="800" dirty="0"/>
          </a:p>
          <a:p>
            <a:pPr marL="51435" indent="0">
              <a:buNone/>
            </a:pPr>
            <a:r>
              <a:rPr lang="en-US" sz="1900" dirty="0"/>
              <a:t>DOB:    </a:t>
            </a:r>
            <a:r>
              <a:rPr lang="en-US" sz="1900" dirty="0">
                <a:solidFill>
                  <a:srgbClr val="008000"/>
                </a:solidFill>
              </a:rPr>
              <a:t> 07/01/1959                  </a:t>
            </a:r>
            <a:r>
              <a:rPr lang="en-US" sz="1900" dirty="0"/>
              <a:t>Age:    </a:t>
            </a:r>
            <a:r>
              <a:rPr lang="en-US" sz="1900" dirty="0">
                <a:solidFill>
                  <a:srgbClr val="008000"/>
                </a:solidFill>
              </a:rPr>
              <a:t> 64               </a:t>
            </a:r>
            <a:r>
              <a:rPr lang="en-US" sz="1900" dirty="0"/>
              <a:t>Gender: </a:t>
            </a:r>
            <a:r>
              <a:rPr lang="en-US" sz="1900" dirty="0">
                <a:solidFill>
                  <a:srgbClr val="008000"/>
                </a:solidFill>
              </a:rPr>
              <a:t>Male</a:t>
            </a:r>
          </a:p>
          <a:p>
            <a:pPr marL="51435" indent="0">
              <a:buNone/>
            </a:pPr>
            <a:endParaRPr lang="en-US" sz="800" dirty="0"/>
          </a:p>
          <a:p>
            <a:pPr marL="51435" indent="0">
              <a:buNone/>
            </a:pPr>
            <a:r>
              <a:rPr lang="en-US" sz="1900" dirty="0"/>
              <a:t>Race/Ethnicity:    </a:t>
            </a:r>
            <a:r>
              <a:rPr lang="en-US" sz="1900" dirty="0">
                <a:solidFill>
                  <a:srgbClr val="008000"/>
                </a:solidFill>
              </a:rPr>
              <a:t>Caucasian</a:t>
            </a:r>
            <a:r>
              <a:rPr lang="en-US" sz="1900" dirty="0">
                <a:solidFill>
                  <a:srgbClr val="FFC000"/>
                </a:solidFill>
              </a:rPr>
              <a:t>   </a:t>
            </a:r>
            <a:r>
              <a:rPr lang="en-US" sz="1900" dirty="0"/>
              <a:t>                   Preferred Language:  </a:t>
            </a:r>
            <a:r>
              <a:rPr lang="en-US" sz="1900" dirty="0">
                <a:solidFill>
                  <a:srgbClr val="008000"/>
                </a:solidFill>
              </a:rPr>
              <a:t>English</a:t>
            </a:r>
            <a:r>
              <a:rPr lang="en-US" sz="1900" dirty="0">
                <a:solidFill>
                  <a:srgbClr val="FFC000"/>
                </a:solidFill>
              </a:rPr>
              <a:t> </a:t>
            </a:r>
            <a:r>
              <a:rPr lang="en-US" sz="1900" dirty="0"/>
              <a:t>  </a:t>
            </a:r>
          </a:p>
          <a:p>
            <a:pPr marL="51435" indent="0">
              <a:buNone/>
            </a:pPr>
            <a:endParaRPr lang="en-US" sz="800" dirty="0"/>
          </a:p>
          <a:p>
            <a:pPr marL="51435" indent="0">
              <a:buNone/>
            </a:pPr>
            <a:r>
              <a:rPr lang="en-US" sz="1900" dirty="0"/>
              <a:t>Pay Source(s): </a:t>
            </a:r>
            <a:r>
              <a:rPr lang="en-US" sz="1900" dirty="0">
                <a:solidFill>
                  <a:srgbClr val="008000"/>
                </a:solidFill>
              </a:rPr>
              <a:t>Medicaid &amp; Medicare</a:t>
            </a:r>
            <a:r>
              <a:rPr lang="en-US" sz="1900" dirty="0">
                <a:solidFill>
                  <a:srgbClr val="FFC000"/>
                </a:solidFill>
              </a:rPr>
              <a:t> </a:t>
            </a:r>
          </a:p>
          <a:p>
            <a:pPr marL="51435" indent="0">
              <a:buNone/>
            </a:pPr>
            <a:r>
              <a:rPr lang="en-US" sz="1900" dirty="0"/>
              <a:t>Living Arrangement:   ☐ Undomiciled   ☐  Independent Living   </a:t>
            </a:r>
            <a:r>
              <a:rPr lang="en-US" sz="1900" dirty="0">
                <a:solidFill>
                  <a:srgbClr val="008000"/>
                </a:solidFill>
              </a:rPr>
              <a:t>X</a:t>
            </a:r>
            <a:r>
              <a:rPr lang="en-US" sz="1900" dirty="0">
                <a:solidFill>
                  <a:srgbClr val="FFC000"/>
                </a:solidFill>
              </a:rPr>
              <a:t> </a:t>
            </a:r>
            <a:r>
              <a:rPr lang="en-US" sz="1900" dirty="0"/>
              <a:t>Other (specify): </a:t>
            </a:r>
            <a:r>
              <a:rPr lang="en-US" sz="1900" dirty="0">
                <a:solidFill>
                  <a:srgbClr val="008000"/>
                </a:solidFill>
              </a:rPr>
              <a:t>Lives with his daughter and her family, husband and two grand-children</a:t>
            </a:r>
          </a:p>
          <a:p>
            <a:pPr marL="51435" indent="0">
              <a:buNone/>
            </a:pPr>
            <a:r>
              <a:rPr lang="en-US" sz="1900" dirty="0"/>
              <a:t>Referred by: </a:t>
            </a:r>
            <a:r>
              <a:rPr lang="en-US" sz="1900" dirty="0">
                <a:solidFill>
                  <a:srgbClr val="008000"/>
                </a:solidFill>
              </a:rPr>
              <a:t>Self; Daughter called and scheduled an evaluation </a:t>
            </a:r>
          </a:p>
          <a:p>
            <a:pPr marL="51435" indent="0">
              <a:buNone/>
            </a:pPr>
            <a:endParaRPr lang="en-US" sz="800" dirty="0"/>
          </a:p>
          <a:p>
            <a:pPr marL="51435" indent="0">
              <a:buNone/>
            </a:pPr>
            <a:r>
              <a:rPr lang="en-US" sz="1900" dirty="0"/>
              <a:t>Explanation of why client is currently seeking treatment: </a:t>
            </a:r>
            <a:r>
              <a:rPr lang="en-US" sz="1900" dirty="0">
                <a:solidFill>
                  <a:srgbClr val="008000"/>
                </a:solidFill>
              </a:rPr>
              <a:t>4 days ago Mr. U did not pick up his grand children from school. He was found inebriated and passed out in the family’s garage. He agreed to come to a treatment facility for an evaluation and possible treatment</a:t>
            </a:r>
          </a:p>
        </p:txBody>
      </p:sp>
    </p:spTree>
    <p:extLst>
      <p:ext uri="{BB962C8B-B14F-4D97-AF65-F5344CB8AC3E}">
        <p14:creationId xmlns:p14="http://schemas.microsoft.com/office/powerpoint/2010/main" val="3710876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0"/>
            <a:ext cx="6743700" cy="685800"/>
          </a:xfrm>
        </p:spPr>
        <p:txBody>
          <a:bodyPr>
            <a:normAutofit fontScale="90000"/>
          </a:bodyPr>
          <a:lstStyle/>
          <a:p>
            <a:r>
              <a:rPr lang="en-US" sz="2700" dirty="0"/>
              <a:t>Dimension 1 </a:t>
            </a:r>
            <a:br>
              <a:rPr lang="en-US" sz="2700" dirty="0"/>
            </a:br>
            <a:endParaRPr lang="en-US" sz="2700" dirty="0"/>
          </a:p>
        </p:txBody>
      </p:sp>
      <p:sp>
        <p:nvSpPr>
          <p:cNvPr id="3" name="Content Placeholder 2"/>
          <p:cNvSpPr>
            <a:spLocks noGrp="1"/>
          </p:cNvSpPr>
          <p:nvPr>
            <p:ph idx="1"/>
          </p:nvPr>
        </p:nvSpPr>
        <p:spPr>
          <a:xfrm>
            <a:off x="609600" y="400050"/>
            <a:ext cx="7848600" cy="4629150"/>
          </a:xfrm>
        </p:spPr>
        <p:txBody>
          <a:bodyPr>
            <a:normAutofit fontScale="62500" lnSpcReduction="20000"/>
          </a:bodyPr>
          <a:lstStyle/>
          <a:p>
            <a:pPr marL="51435" indent="0">
              <a:buNone/>
            </a:pPr>
            <a:r>
              <a:rPr lang="en-US" sz="2900" dirty="0"/>
              <a:t>Acute Intoxication and/or Withdrawal Potential- </a:t>
            </a:r>
            <a:r>
              <a:rPr lang="en-US" sz="2900" i="1" dirty="0"/>
              <a:t>Exploring an individual’s past and current substance use and withdrawal</a:t>
            </a:r>
            <a:endParaRPr lang="en-US" sz="2900" dirty="0"/>
          </a:p>
          <a:p>
            <a:pPr marL="298323" lvl="1" indent="0">
              <a:buNone/>
            </a:pPr>
            <a:endParaRPr lang="en-US" sz="2900" dirty="0"/>
          </a:p>
          <a:p>
            <a:pPr marL="298323" lvl="1" indent="0">
              <a:buNone/>
            </a:pPr>
            <a:endParaRPr lang="en-US" sz="1650" dirty="0"/>
          </a:p>
          <a:p>
            <a:pPr marL="298323" lvl="1" indent="0">
              <a:buNone/>
            </a:pPr>
            <a:endParaRPr lang="en-US" sz="1650" dirty="0"/>
          </a:p>
          <a:p>
            <a:pPr marL="298323" lvl="1" indent="0">
              <a:buNone/>
            </a:pPr>
            <a:endParaRPr lang="en-US" sz="1650" dirty="0"/>
          </a:p>
          <a:p>
            <a:pPr marL="298323" lvl="1" indent="0">
              <a:buNone/>
            </a:pPr>
            <a:endParaRPr lang="en-US" sz="1650" dirty="0"/>
          </a:p>
          <a:p>
            <a:pPr marL="298323" lvl="1" indent="0">
              <a:buNone/>
            </a:pPr>
            <a:endParaRPr lang="en-US" sz="1650" dirty="0"/>
          </a:p>
          <a:p>
            <a:pPr marL="298323" lvl="1" indent="0">
              <a:buNone/>
            </a:pPr>
            <a:endParaRPr lang="en-US" sz="1650" dirty="0"/>
          </a:p>
          <a:p>
            <a:pPr marL="298323" lvl="1" indent="0">
              <a:buNone/>
            </a:pPr>
            <a:endParaRPr lang="en-US" sz="1650" dirty="0"/>
          </a:p>
          <a:p>
            <a:pPr marL="298323" lvl="1" indent="0">
              <a:buNone/>
            </a:pPr>
            <a:endParaRPr lang="en-US" sz="1650" dirty="0"/>
          </a:p>
          <a:p>
            <a:pPr marL="298323" lvl="1" indent="0">
              <a:buNone/>
            </a:pPr>
            <a:endParaRPr lang="en-US" sz="1650" dirty="0"/>
          </a:p>
          <a:p>
            <a:pPr marL="298323" lvl="1" indent="0">
              <a:buNone/>
            </a:pPr>
            <a:endParaRPr lang="en-US" sz="1650" dirty="0"/>
          </a:p>
          <a:p>
            <a:pPr marL="298323" lvl="1" indent="0">
              <a:buNone/>
            </a:pPr>
            <a:endParaRPr lang="en-US" sz="1650" dirty="0"/>
          </a:p>
          <a:p>
            <a:pPr marL="298323" lvl="1" indent="0">
              <a:buNone/>
            </a:pPr>
            <a:endParaRPr lang="en-US" sz="1650" dirty="0"/>
          </a:p>
          <a:p>
            <a:pPr marL="298323" lvl="1" indent="0">
              <a:buNone/>
            </a:pPr>
            <a:endParaRPr lang="en-US" sz="1650" dirty="0"/>
          </a:p>
          <a:p>
            <a:pPr marL="298323" lvl="1" indent="0">
              <a:buNone/>
            </a:pPr>
            <a:endParaRPr lang="en-US" sz="2100" dirty="0">
              <a:latin typeface="Arial" panose="020B0604020202020204" pitchFamily="34" charset="0"/>
              <a:cs typeface="Arial" panose="020B0604020202020204" pitchFamily="34" charset="0"/>
            </a:endParaRPr>
          </a:p>
          <a:p>
            <a:pPr marL="298323" lvl="1" indent="0">
              <a:buNone/>
            </a:pPr>
            <a:endParaRPr lang="en-US" sz="2100" dirty="0">
              <a:latin typeface="Arial" panose="020B0604020202020204" pitchFamily="34" charset="0"/>
              <a:cs typeface="Arial" panose="020B0604020202020204" pitchFamily="34" charset="0"/>
            </a:endParaRPr>
          </a:p>
          <a:p>
            <a:pPr marL="298323" lvl="1" indent="0">
              <a:buNone/>
            </a:pPr>
            <a:endParaRPr lang="en-US" sz="2100" dirty="0">
              <a:latin typeface="Arial" panose="020B0604020202020204" pitchFamily="34" charset="0"/>
              <a:cs typeface="Arial" panose="020B0604020202020204" pitchFamily="34" charset="0"/>
            </a:endParaRPr>
          </a:p>
          <a:p>
            <a:pPr marL="298323" lvl="1" indent="0">
              <a:buNone/>
            </a:pPr>
            <a:endParaRPr lang="en-US" sz="2600" dirty="0">
              <a:latin typeface="Arial" panose="020B0604020202020204" pitchFamily="34" charset="0"/>
              <a:cs typeface="Arial" panose="020B0604020202020204" pitchFamily="34" charset="0"/>
            </a:endParaRPr>
          </a:p>
          <a:p>
            <a:pPr marL="298323" lvl="1" indent="0">
              <a:buNone/>
            </a:pPr>
            <a:endParaRPr lang="en-US" sz="2600" dirty="0">
              <a:latin typeface="Arial" panose="020B0604020202020204" pitchFamily="34" charset="0"/>
              <a:cs typeface="Arial" panose="020B0604020202020204" pitchFamily="34" charset="0"/>
            </a:endParaRPr>
          </a:p>
          <a:p>
            <a:pPr marL="298323" lvl="1" indent="0">
              <a:buNone/>
            </a:pPr>
            <a:r>
              <a:rPr lang="en-US" sz="2600" dirty="0">
                <a:latin typeface="Arial" panose="020B0604020202020204" pitchFamily="34" charset="0"/>
                <a:cs typeface="Arial" panose="020B0604020202020204" pitchFamily="34" charset="0"/>
              </a:rPr>
              <a:t>Additional Substance Use Info: </a:t>
            </a:r>
            <a:r>
              <a:rPr lang="en-US" sz="2600" dirty="0">
                <a:solidFill>
                  <a:srgbClr val="008000"/>
                </a:solidFill>
                <a:latin typeface="Arial" panose="020B0604020202020204" pitchFamily="34" charset="0"/>
                <a:cs typeface="Arial" panose="020B0604020202020204" pitchFamily="34" charset="0"/>
              </a:rPr>
              <a:t>Mr. U does not claim any drug use other than alcohol and an occasional valium to calm his “nerves.”  He has a long history of alcohol use which he describes as “normal” and without problems.  He has been hiding the extent of his drinking for the past 3-4 years because he “did not want his daughter and the kids” to know. He drinks 1 pint to 1 fifth of distilled spirits when he drinks; he says he had a “good tolerance” and rarely “feels drunk” but has passed out several times in the past 6 months</a:t>
            </a:r>
            <a:r>
              <a:rPr lang="en-US" sz="2600" dirty="0">
                <a:solidFill>
                  <a:srgbClr val="FFC000"/>
                </a:solidFill>
                <a:latin typeface="Arial" panose="020B0604020202020204" pitchFamily="34" charset="0"/>
                <a:cs typeface="Arial" panose="020B0604020202020204" pitchFamily="34" charset="0"/>
              </a:rPr>
              <a:t>.</a:t>
            </a:r>
          </a:p>
          <a:p>
            <a:pPr marL="298323" lvl="1" indent="0">
              <a:buNone/>
            </a:pPr>
            <a:endParaRPr lang="en-US" sz="1350" dirty="0">
              <a:solidFill>
                <a:srgbClr val="FFC000"/>
              </a:solidFill>
              <a:latin typeface="Arial" panose="020B0604020202020204" pitchFamily="34" charset="0"/>
              <a:cs typeface="Arial" panose="020B0604020202020204" pitchFamily="34" charset="0"/>
            </a:endParaRPr>
          </a:p>
          <a:p>
            <a:pPr marL="298323" lvl="1" indent="0">
              <a:buNone/>
            </a:pPr>
            <a:endParaRPr lang="en-US" sz="1350" dirty="0">
              <a:solidFill>
                <a:srgbClr val="FFC000"/>
              </a:solidFill>
              <a:latin typeface="Arial" panose="020B0604020202020204" pitchFamily="34" charset="0"/>
              <a:cs typeface="Arial" panose="020B0604020202020204" pitchFamily="34" charset="0"/>
            </a:endParaRPr>
          </a:p>
        </p:txBody>
      </p:sp>
      <p:sp>
        <p:nvSpPr>
          <p:cNvPr id="5" name="Title 1"/>
          <p:cNvSpPr txBox="1">
            <a:spLocks/>
          </p:cNvSpPr>
          <p:nvPr/>
        </p:nvSpPr>
        <p:spPr>
          <a:xfrm>
            <a:off x="4800600" y="285750"/>
            <a:ext cx="3200400" cy="685800"/>
          </a:xfrm>
          <a:prstGeom prst="rect">
            <a:avLst/>
          </a:prstGeom>
        </p:spPr>
        <p:txBody>
          <a:bodyPr vert="horz" anchor="t">
            <a:noAutofit/>
          </a:bodyPr>
          <a:lstStyle>
            <a:lvl1pPr algn="ctr" rtl="0" eaLnBrk="1" latinLnBrk="0" hangingPunct="1">
              <a:spcBef>
                <a:spcPct val="0"/>
              </a:spcBef>
              <a:buNone/>
              <a:defRPr kumimoji="0" sz="4000" kern="1200" spc="-100" baseline="0">
                <a:solidFill>
                  <a:schemeClr val="tx2">
                    <a:satMod val="200000"/>
                  </a:schemeClr>
                </a:solidFill>
                <a:latin typeface="Calibri" panose="020F0502020204030204" pitchFamily="34" charset="0"/>
                <a:ea typeface="+mj-ea"/>
                <a:cs typeface="+mj-cs"/>
              </a:defRPr>
            </a:lvl1pPr>
            <a:extLst/>
          </a:lstStyle>
          <a:p>
            <a:endParaRPr lang="en-US" sz="2100" dirty="0"/>
          </a:p>
        </p:txBody>
      </p:sp>
      <p:graphicFrame>
        <p:nvGraphicFramePr>
          <p:cNvPr id="6" name="Table 5"/>
          <p:cNvGraphicFramePr>
            <a:graphicFrameLocks noGrp="1"/>
          </p:cNvGraphicFramePr>
          <p:nvPr>
            <p:extLst>
              <p:ext uri="{D42A27DB-BD31-4B8C-83A1-F6EECF244321}">
                <p14:modId xmlns:p14="http://schemas.microsoft.com/office/powerpoint/2010/main" val="1252120425"/>
              </p:ext>
            </p:extLst>
          </p:nvPr>
        </p:nvGraphicFramePr>
        <p:xfrm>
          <a:off x="1311209" y="1234897"/>
          <a:ext cx="6519772" cy="1346709"/>
        </p:xfrm>
        <a:graphic>
          <a:graphicData uri="http://schemas.openxmlformats.org/drawingml/2006/table">
            <a:tbl>
              <a:tblPr firstRow="1" firstCol="1" bandRow="1">
                <a:tableStyleId>{5C22544A-7EE6-4342-B048-85BDC9FD1C3A}</a:tableStyleId>
              </a:tblPr>
              <a:tblGrid>
                <a:gridCol w="1285165">
                  <a:extLst>
                    <a:ext uri="{9D8B030D-6E8A-4147-A177-3AD203B41FA5}">
                      <a16:colId xmlns:a16="http://schemas.microsoft.com/office/drawing/2014/main" val="20000"/>
                    </a:ext>
                  </a:extLst>
                </a:gridCol>
                <a:gridCol w="741644">
                  <a:extLst>
                    <a:ext uri="{9D8B030D-6E8A-4147-A177-3AD203B41FA5}">
                      <a16:colId xmlns:a16="http://schemas.microsoft.com/office/drawing/2014/main" val="20001"/>
                    </a:ext>
                  </a:extLst>
                </a:gridCol>
                <a:gridCol w="1000832">
                  <a:extLst>
                    <a:ext uri="{9D8B030D-6E8A-4147-A177-3AD203B41FA5}">
                      <a16:colId xmlns:a16="http://schemas.microsoft.com/office/drawing/2014/main" val="20002"/>
                    </a:ext>
                  </a:extLst>
                </a:gridCol>
                <a:gridCol w="877436">
                  <a:extLst>
                    <a:ext uri="{9D8B030D-6E8A-4147-A177-3AD203B41FA5}">
                      <a16:colId xmlns:a16="http://schemas.microsoft.com/office/drawing/2014/main" val="20003"/>
                    </a:ext>
                  </a:extLst>
                </a:gridCol>
                <a:gridCol w="871565">
                  <a:extLst>
                    <a:ext uri="{9D8B030D-6E8A-4147-A177-3AD203B41FA5}">
                      <a16:colId xmlns:a16="http://schemas.microsoft.com/office/drawing/2014/main" val="20004"/>
                    </a:ext>
                  </a:extLst>
                </a:gridCol>
                <a:gridCol w="871565">
                  <a:extLst>
                    <a:ext uri="{9D8B030D-6E8A-4147-A177-3AD203B41FA5}">
                      <a16:colId xmlns:a16="http://schemas.microsoft.com/office/drawing/2014/main" val="20005"/>
                    </a:ext>
                  </a:extLst>
                </a:gridCol>
                <a:gridCol w="871565">
                  <a:extLst>
                    <a:ext uri="{9D8B030D-6E8A-4147-A177-3AD203B41FA5}">
                      <a16:colId xmlns:a16="http://schemas.microsoft.com/office/drawing/2014/main" val="20006"/>
                    </a:ext>
                  </a:extLst>
                </a:gridCol>
              </a:tblGrid>
              <a:tr h="869395">
                <a:tc>
                  <a:txBody>
                    <a:bodyPr/>
                    <a:lstStyle/>
                    <a:p>
                      <a:pPr marL="0" marR="0" algn="ctr">
                        <a:lnSpc>
                          <a:spcPct val="107000"/>
                        </a:lnSpc>
                        <a:spcBef>
                          <a:spcPts val="0"/>
                        </a:spcBef>
                        <a:spcAft>
                          <a:spcPts val="0"/>
                        </a:spcAft>
                      </a:pPr>
                      <a:r>
                        <a:rPr lang="en-US" sz="1400" dirty="0">
                          <a:effectLst/>
                        </a:rPr>
                        <a:t>Alcohol or Other Drug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Used past 6 months?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Prior use?</a:t>
                      </a:r>
                    </a:p>
                    <a:p>
                      <a:pPr marL="0" marR="0" algn="ctr">
                        <a:lnSpc>
                          <a:spcPct val="107000"/>
                        </a:lnSpc>
                        <a:spcBef>
                          <a:spcPts val="0"/>
                        </a:spcBef>
                        <a:spcAft>
                          <a:spcPts val="0"/>
                        </a:spcAft>
                      </a:pPr>
                      <a:r>
                        <a:rPr lang="en-US" sz="1400" dirty="0">
                          <a:effectLst/>
                        </a:rPr>
                        <a:t>(lifetime)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Route of</a:t>
                      </a:r>
                    </a:p>
                    <a:p>
                      <a:pPr marL="0" marR="0" algn="ctr">
                        <a:lnSpc>
                          <a:spcPct val="107000"/>
                        </a:lnSpc>
                        <a:spcBef>
                          <a:spcPts val="0"/>
                        </a:spcBef>
                        <a:spcAft>
                          <a:spcPts val="0"/>
                        </a:spcAft>
                      </a:pPr>
                      <a:r>
                        <a:rPr lang="en-US" sz="1400" dirty="0">
                          <a:effectLst/>
                        </a:rPr>
                        <a:t>Administration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Frequency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Duration</a:t>
                      </a:r>
                    </a:p>
                    <a:p>
                      <a:pPr marL="0" marR="0" algn="ctr">
                        <a:lnSpc>
                          <a:spcPct val="107000"/>
                        </a:lnSpc>
                        <a:spcBef>
                          <a:spcPts val="0"/>
                        </a:spcBef>
                        <a:spcAft>
                          <a:spcPts val="0"/>
                        </a:spcAft>
                      </a:pPr>
                      <a:r>
                        <a:rPr lang="en-US" sz="1400" dirty="0">
                          <a:effectLst/>
                        </a:rPr>
                        <a:t>(of use)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Date of last use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0"/>
                  </a:ext>
                </a:extLst>
              </a:tr>
              <a:tr h="429149">
                <a:tc>
                  <a:txBody>
                    <a:bodyPr/>
                    <a:lstStyle/>
                    <a:p>
                      <a:pPr marL="0" marR="0" algn="ctr">
                        <a:lnSpc>
                          <a:spcPct val="107000"/>
                        </a:lnSpc>
                        <a:spcBef>
                          <a:spcPts val="0"/>
                        </a:spcBef>
                        <a:spcAft>
                          <a:spcPts val="0"/>
                        </a:spcAft>
                      </a:pPr>
                      <a:r>
                        <a:rPr lang="en-US" sz="1400" dirty="0">
                          <a:effectLst/>
                        </a:rPr>
                        <a:t>Alcohol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400" dirty="0">
                          <a:effectLst/>
                          <a:latin typeface="+mn-lt"/>
                          <a:ea typeface="+mn-ea"/>
                          <a:cs typeface="+mn-cs"/>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ORAL</a:t>
                      </a:r>
                      <a:r>
                        <a:rPr lang="en-US" sz="1400" baseline="0" dirty="0">
                          <a:effectLst/>
                        </a:rPr>
                        <a:t> </a:t>
                      </a: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latin typeface="+mn-lt"/>
                          <a:ea typeface="+mn-ea"/>
                          <a:cs typeface="+mn-cs"/>
                        </a:rPr>
                        <a:t>3-5</a:t>
                      </a:r>
                      <a:r>
                        <a:rPr lang="en-US" sz="1400" baseline="0" dirty="0">
                          <a:effectLst/>
                          <a:latin typeface="+mn-lt"/>
                          <a:ea typeface="+mn-ea"/>
                          <a:cs typeface="+mn-cs"/>
                        </a:rPr>
                        <a:t> days/wk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 48</a:t>
                      </a:r>
                      <a:r>
                        <a:rPr lang="en-US" sz="1400" baseline="0" dirty="0">
                          <a:effectLst/>
                        </a:rPr>
                        <a:t> yrs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3 days ago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bl>
          </a:graphicData>
        </a:graphic>
      </p:graphicFrame>
      <p:sp>
        <p:nvSpPr>
          <p:cNvPr id="7" name="Rectangle 1"/>
          <p:cNvSpPr>
            <a:spLocks noChangeArrowheads="1"/>
          </p:cNvSpPr>
          <p:nvPr/>
        </p:nvSpPr>
        <p:spPr bwMode="auto">
          <a:xfrm>
            <a:off x="1336887" y="906793"/>
            <a:ext cx="9032800" cy="3462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buFontTx/>
              <a:buChar char="•"/>
            </a:pPr>
            <a:r>
              <a:rPr lang="en-US" altLang="en-US" b="1" dirty="0">
                <a:latin typeface="Arial" panose="020B0604020202020204" pitchFamily="34" charset="0"/>
                <a:ea typeface="Calibri" panose="020F0502020204030204" pitchFamily="34" charset="0"/>
                <a:cs typeface="Arial" panose="020B0604020202020204" pitchFamily="34" charset="0"/>
              </a:rPr>
              <a:t>Substance Use History</a:t>
            </a:r>
            <a:endParaRPr lang="en-US" altLang="en-US" b="1" dirty="0">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22931051"/>
              </p:ext>
            </p:extLst>
          </p:nvPr>
        </p:nvGraphicFramePr>
        <p:xfrm>
          <a:off x="1311209" y="2608751"/>
          <a:ext cx="6521582" cy="673354"/>
        </p:xfrm>
        <a:graphic>
          <a:graphicData uri="http://schemas.openxmlformats.org/drawingml/2006/table">
            <a:tbl>
              <a:tblPr firstRow="1" firstCol="1" bandRow="1">
                <a:tableStyleId>{5C22544A-7EE6-4342-B048-85BDC9FD1C3A}</a:tableStyleId>
              </a:tblPr>
              <a:tblGrid>
                <a:gridCol w="1285521">
                  <a:extLst>
                    <a:ext uri="{9D8B030D-6E8A-4147-A177-3AD203B41FA5}">
                      <a16:colId xmlns:a16="http://schemas.microsoft.com/office/drawing/2014/main" val="20000"/>
                    </a:ext>
                  </a:extLst>
                </a:gridCol>
                <a:gridCol w="741851">
                  <a:extLst>
                    <a:ext uri="{9D8B030D-6E8A-4147-A177-3AD203B41FA5}">
                      <a16:colId xmlns:a16="http://schemas.microsoft.com/office/drawing/2014/main" val="20001"/>
                    </a:ext>
                  </a:extLst>
                </a:gridCol>
                <a:gridCol w="1001110">
                  <a:extLst>
                    <a:ext uri="{9D8B030D-6E8A-4147-A177-3AD203B41FA5}">
                      <a16:colId xmlns:a16="http://schemas.microsoft.com/office/drawing/2014/main" val="20002"/>
                    </a:ext>
                  </a:extLst>
                </a:gridCol>
                <a:gridCol w="877679">
                  <a:extLst>
                    <a:ext uri="{9D8B030D-6E8A-4147-A177-3AD203B41FA5}">
                      <a16:colId xmlns:a16="http://schemas.microsoft.com/office/drawing/2014/main" val="20003"/>
                    </a:ext>
                  </a:extLst>
                </a:gridCol>
                <a:gridCol w="871807">
                  <a:extLst>
                    <a:ext uri="{9D8B030D-6E8A-4147-A177-3AD203B41FA5}">
                      <a16:colId xmlns:a16="http://schemas.microsoft.com/office/drawing/2014/main" val="20004"/>
                    </a:ext>
                  </a:extLst>
                </a:gridCol>
                <a:gridCol w="871807">
                  <a:extLst>
                    <a:ext uri="{9D8B030D-6E8A-4147-A177-3AD203B41FA5}">
                      <a16:colId xmlns:a16="http://schemas.microsoft.com/office/drawing/2014/main" val="20005"/>
                    </a:ext>
                  </a:extLst>
                </a:gridCol>
                <a:gridCol w="871807">
                  <a:extLst>
                    <a:ext uri="{9D8B030D-6E8A-4147-A177-3AD203B41FA5}">
                      <a16:colId xmlns:a16="http://schemas.microsoft.com/office/drawing/2014/main" val="20006"/>
                    </a:ext>
                  </a:extLst>
                </a:gridCol>
              </a:tblGrid>
              <a:tr h="429149">
                <a:tc>
                  <a:txBody>
                    <a:bodyPr/>
                    <a:lstStyle/>
                    <a:p>
                      <a:pPr marL="0" marR="0" algn="ctr">
                        <a:lnSpc>
                          <a:spcPct val="107000"/>
                        </a:lnSpc>
                        <a:spcBef>
                          <a:spcPts val="0"/>
                        </a:spcBef>
                        <a:spcAft>
                          <a:spcPts val="0"/>
                        </a:spcAft>
                      </a:pPr>
                      <a:r>
                        <a:rPr lang="en-US" sz="1400" dirty="0">
                          <a:effectLst/>
                        </a:rPr>
                        <a:t>Sedative-</a:t>
                      </a:r>
                      <a:r>
                        <a:rPr lang="en-US" sz="1400" baseline="0" dirty="0">
                          <a:effectLst/>
                        </a:rPr>
                        <a:t> Hypnotics</a:t>
                      </a:r>
                      <a:endParaRPr lang="en-US" sz="1400" dirty="0">
                        <a:effectLst/>
                      </a:endParaRPr>
                    </a:p>
                  </a:txBody>
                  <a:tcPr marL="51435" marR="51435" marT="0" marB="0"/>
                </a:tc>
                <a:tc>
                  <a:txBody>
                    <a:bodyPr/>
                    <a:lstStyle/>
                    <a:p>
                      <a:pPr marL="0" marR="0" algn="ctr">
                        <a:lnSpc>
                          <a:spcPct val="107000"/>
                        </a:lnSpc>
                        <a:spcBef>
                          <a:spcPts val="0"/>
                        </a:spcBef>
                        <a:spcAft>
                          <a:spcPts val="0"/>
                        </a:spcAft>
                      </a:pPr>
                      <a:r>
                        <a:rPr lang="en-US" sz="1400" dirty="0">
                          <a:effectLst/>
                          <a:latin typeface="+mn-lt"/>
                          <a:ea typeface="+mn-ea"/>
                          <a:cs typeface="+mn-cs"/>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ORAL</a:t>
                      </a:r>
                      <a:r>
                        <a:rPr lang="en-US" sz="1400" baseline="0" dirty="0">
                          <a:effectLst/>
                        </a:rPr>
                        <a:t> </a:t>
                      </a: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latin typeface="+mn-lt"/>
                          <a:ea typeface="+mn-ea"/>
                          <a:cs typeface="+mn-cs"/>
                        </a:rPr>
                        <a:t>1</a:t>
                      </a:r>
                      <a:r>
                        <a:rPr lang="en-US" sz="1400" baseline="0" dirty="0">
                          <a:effectLst/>
                          <a:latin typeface="+mn-lt"/>
                          <a:ea typeface="+mn-ea"/>
                          <a:cs typeface="+mn-cs"/>
                        </a:rPr>
                        <a:t>-2 times/mo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 5</a:t>
                      </a:r>
                      <a:r>
                        <a:rPr lang="en-US" sz="1400" baseline="0" dirty="0">
                          <a:effectLst/>
                        </a:rPr>
                        <a:t> yrs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3 weeks ago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96902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0A58F-8823-4245-8D9E-A8BC1C150FC8}"/>
              </a:ext>
            </a:extLst>
          </p:cNvPr>
          <p:cNvSpPr>
            <a:spLocks noGrp="1"/>
          </p:cNvSpPr>
          <p:nvPr>
            <p:ph type="title"/>
          </p:nvPr>
        </p:nvSpPr>
        <p:spPr>
          <a:xfrm>
            <a:off x="457200" y="137160"/>
            <a:ext cx="8686800" cy="1143000"/>
          </a:xfrm>
        </p:spPr>
        <p:txBody>
          <a:bodyPr>
            <a:noAutofit/>
          </a:bodyPr>
          <a:lstStyle/>
          <a:p>
            <a:r>
              <a:rPr lang="en-US" sz="3500" dirty="0"/>
              <a:t>Paper-based ASAM Criteria Assessment Interview Guide</a:t>
            </a:r>
          </a:p>
        </p:txBody>
      </p:sp>
      <p:sp>
        <p:nvSpPr>
          <p:cNvPr id="3" name="Content Placeholder 2">
            <a:extLst>
              <a:ext uri="{FF2B5EF4-FFF2-40B4-BE49-F238E27FC236}">
                <a16:creationId xmlns:a16="http://schemas.microsoft.com/office/drawing/2014/main" id="{F9A9A1FD-DEB6-45C6-B95F-A08B58C40A73}"/>
              </a:ext>
            </a:extLst>
          </p:cNvPr>
          <p:cNvSpPr>
            <a:spLocks noGrp="1"/>
          </p:cNvSpPr>
          <p:nvPr>
            <p:ph idx="1"/>
          </p:nvPr>
        </p:nvSpPr>
        <p:spPr>
          <a:xfrm>
            <a:off x="457200" y="1385813"/>
            <a:ext cx="8686800" cy="3674344"/>
          </a:xfrm>
        </p:spPr>
        <p:txBody>
          <a:bodyPr>
            <a:noAutofit/>
          </a:bodyPr>
          <a:lstStyle/>
          <a:p>
            <a:pPr>
              <a:buClrTx/>
              <a:buFont typeface="Arial" panose="020B0604020202020204" pitchFamily="34" charset="0"/>
              <a:buChar char="•"/>
            </a:pPr>
            <a:r>
              <a:rPr lang="en-US" sz="2500" dirty="0"/>
              <a:t>Offered for free to all clinicians</a:t>
            </a:r>
          </a:p>
          <a:p>
            <a:pPr>
              <a:buClrTx/>
              <a:buFont typeface="Arial" panose="020B0604020202020204" pitchFamily="34" charset="0"/>
              <a:buChar char="•"/>
            </a:pPr>
            <a:r>
              <a:rPr lang="en-US" sz="2500" dirty="0"/>
              <a:t>Used in many different clinical contexts</a:t>
            </a:r>
            <a:endParaRPr lang="en-US" sz="2500" dirty="0">
              <a:hlinkClick r:id="rId3"/>
            </a:endParaRPr>
          </a:p>
          <a:p>
            <a:pPr marL="0" indent="0">
              <a:buNone/>
            </a:pPr>
            <a:endParaRPr lang="en-US" sz="2500" dirty="0">
              <a:hlinkClick r:id="rId3"/>
            </a:endParaRPr>
          </a:p>
          <a:p>
            <a:pPr marL="0" indent="0">
              <a:buNone/>
            </a:pPr>
            <a:r>
              <a:rPr lang="en-US" sz="2200" dirty="0">
                <a:hlinkClick r:id="rId3"/>
              </a:rPr>
              <a:t>https://www.asam.org/asam-criteria/criteria-intake-assessment-form</a:t>
            </a:r>
            <a:r>
              <a:rPr lang="en-US" sz="2200" dirty="0"/>
              <a:t> </a:t>
            </a:r>
          </a:p>
          <a:p>
            <a:endParaRPr lang="en-US" dirty="0"/>
          </a:p>
        </p:txBody>
      </p:sp>
    </p:spTree>
    <p:extLst>
      <p:ext uri="{BB962C8B-B14F-4D97-AF65-F5344CB8AC3E}">
        <p14:creationId xmlns:p14="http://schemas.microsoft.com/office/powerpoint/2010/main" val="3534995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0"/>
            <a:ext cx="6743700" cy="685800"/>
          </a:xfrm>
        </p:spPr>
        <p:txBody>
          <a:bodyPr>
            <a:normAutofit fontScale="90000"/>
          </a:bodyPr>
          <a:lstStyle/>
          <a:p>
            <a:br>
              <a:rPr lang="en-US" dirty="0"/>
            </a:br>
            <a:r>
              <a:rPr lang="en-US" dirty="0"/>
              <a:t>Dimension 1 </a:t>
            </a:r>
            <a:br>
              <a:rPr lang="en-US" dirty="0"/>
            </a:br>
            <a:endParaRPr lang="en-US" dirty="0"/>
          </a:p>
        </p:txBody>
      </p:sp>
      <p:sp>
        <p:nvSpPr>
          <p:cNvPr id="3" name="Content Placeholder 2"/>
          <p:cNvSpPr>
            <a:spLocks noGrp="1"/>
          </p:cNvSpPr>
          <p:nvPr>
            <p:ph idx="1"/>
          </p:nvPr>
        </p:nvSpPr>
        <p:spPr>
          <a:xfrm>
            <a:off x="533400" y="685799"/>
            <a:ext cx="8534400" cy="4400551"/>
          </a:xfrm>
        </p:spPr>
        <p:txBody>
          <a:bodyPr>
            <a:normAutofit fontScale="25000" lnSpcReduction="20000"/>
          </a:bodyPr>
          <a:lstStyle/>
          <a:p>
            <a:pPr marL="51435" indent="0">
              <a:buNone/>
            </a:pPr>
            <a:r>
              <a:rPr lang="en-US" sz="6400" dirty="0"/>
              <a:t>Acute Intoxication/Withdrawal Potential (Continued) </a:t>
            </a:r>
          </a:p>
          <a:p>
            <a:pPr>
              <a:buAutoNum type="alphaLcPeriod"/>
            </a:pPr>
            <a:endParaRPr lang="en-US" sz="4800" dirty="0">
              <a:latin typeface="Arial" panose="020B0604020202020204" pitchFamily="34" charset="0"/>
              <a:cs typeface="Arial" panose="020B0604020202020204" pitchFamily="34" charset="0"/>
            </a:endParaRPr>
          </a:p>
          <a:p>
            <a:pPr>
              <a:buAutoNum type="alphaLcPeriod"/>
            </a:pPr>
            <a:endParaRPr lang="en-US" sz="6400" dirty="0">
              <a:latin typeface="Arial" panose="020B0604020202020204" pitchFamily="34" charset="0"/>
              <a:cs typeface="Arial" panose="020B0604020202020204" pitchFamily="34" charset="0"/>
            </a:endParaRPr>
          </a:p>
          <a:p>
            <a:pPr>
              <a:buAutoNum type="alphaLcPeriod"/>
            </a:pPr>
            <a:r>
              <a:rPr lang="en-US" sz="6400" dirty="0">
                <a:latin typeface="Arial" panose="020B0604020202020204" pitchFamily="34" charset="0"/>
                <a:cs typeface="Arial" panose="020B0604020202020204" pitchFamily="34" charset="0"/>
              </a:rPr>
              <a:t>Do you get physically ill when you  stop using alcohol and/or other drugs? </a:t>
            </a:r>
            <a:r>
              <a:rPr lang="en-US" sz="6400" dirty="0">
                <a:solidFill>
                  <a:srgbClr val="008000"/>
                </a:solidFill>
                <a:latin typeface="Arial" panose="020B0604020202020204" pitchFamily="34" charset="0"/>
                <a:cs typeface="Arial" panose="020B0604020202020204" pitchFamily="34" charset="0"/>
              </a:rPr>
              <a:t>Yes</a:t>
            </a:r>
          </a:p>
          <a:p>
            <a:pPr marL="51435" indent="0">
              <a:buNone/>
            </a:pPr>
            <a:endParaRPr lang="en-US" sz="4800" dirty="0">
              <a:latin typeface="Arial" panose="020B0604020202020204" pitchFamily="34" charset="0"/>
              <a:cs typeface="Arial" panose="020B0604020202020204" pitchFamily="34" charset="0"/>
            </a:endParaRPr>
          </a:p>
          <a:p>
            <a:pPr marL="51435" indent="0">
              <a:buNone/>
            </a:pPr>
            <a:endParaRPr lang="en-US" sz="4800" dirty="0">
              <a:latin typeface="Arial" panose="020B0604020202020204" pitchFamily="34" charset="0"/>
              <a:cs typeface="Arial" panose="020B0604020202020204" pitchFamily="34" charset="0"/>
            </a:endParaRPr>
          </a:p>
          <a:p>
            <a:pPr marL="51435" indent="0">
              <a:buNone/>
            </a:pPr>
            <a:endParaRPr lang="en-US" sz="4800" dirty="0">
              <a:latin typeface="Arial" panose="020B0604020202020204" pitchFamily="34" charset="0"/>
              <a:cs typeface="Arial" panose="020B0604020202020204" pitchFamily="34" charset="0"/>
            </a:endParaRPr>
          </a:p>
          <a:p>
            <a:pPr marL="51435" indent="0">
              <a:buNone/>
            </a:pPr>
            <a:endParaRPr lang="en-US" sz="4800" dirty="0">
              <a:latin typeface="Arial" panose="020B0604020202020204" pitchFamily="34" charset="0"/>
              <a:cs typeface="Arial" panose="020B0604020202020204" pitchFamily="34" charset="0"/>
            </a:endParaRPr>
          </a:p>
          <a:p>
            <a:pPr marL="51435" indent="0">
              <a:buNone/>
            </a:pPr>
            <a:endParaRPr lang="en-US" sz="4800" dirty="0">
              <a:latin typeface="Arial" panose="020B0604020202020204" pitchFamily="34" charset="0"/>
              <a:cs typeface="Arial" panose="020B0604020202020204" pitchFamily="34" charset="0"/>
            </a:endParaRPr>
          </a:p>
          <a:p>
            <a:pPr marL="51435" indent="0">
              <a:buNone/>
            </a:pPr>
            <a:endParaRPr lang="en-US" sz="4800" dirty="0">
              <a:latin typeface="Arial" panose="020B0604020202020204" pitchFamily="34" charset="0"/>
              <a:cs typeface="Arial" panose="020B0604020202020204" pitchFamily="34" charset="0"/>
            </a:endParaRPr>
          </a:p>
          <a:p>
            <a:pPr marL="51435" indent="0">
              <a:buNone/>
            </a:pPr>
            <a:r>
              <a:rPr lang="en-US" sz="6400" dirty="0">
                <a:latin typeface="Arial" panose="020B0604020202020204" pitchFamily="34" charset="0"/>
                <a:cs typeface="Arial" panose="020B0604020202020204" pitchFamily="34" charset="0"/>
              </a:rPr>
              <a:t>b.  Are you currently having any withdrawal symptoms? </a:t>
            </a:r>
            <a:r>
              <a:rPr lang="en-US" sz="6400" dirty="0">
                <a:solidFill>
                  <a:srgbClr val="008000"/>
                </a:solidFill>
                <a:latin typeface="Arial" panose="020B0604020202020204" pitchFamily="34" charset="0"/>
                <a:cs typeface="Arial" panose="020B0604020202020204" pitchFamily="34" charset="0"/>
              </a:rPr>
              <a:t>Some</a:t>
            </a:r>
          </a:p>
          <a:p>
            <a:pPr marL="51435" indent="0">
              <a:buNone/>
            </a:pPr>
            <a:endParaRPr lang="en-US" sz="4800" dirty="0">
              <a:latin typeface="Arial" panose="020B0604020202020204" pitchFamily="34" charset="0"/>
              <a:cs typeface="Arial" panose="020B0604020202020204" pitchFamily="34" charset="0"/>
            </a:endParaRPr>
          </a:p>
          <a:p>
            <a:pPr marL="51435" indent="0">
              <a:buNone/>
            </a:pPr>
            <a:endParaRPr lang="en-US" sz="4800" dirty="0">
              <a:latin typeface="Arial" panose="020B0604020202020204" pitchFamily="34" charset="0"/>
              <a:cs typeface="Arial" panose="020B0604020202020204" pitchFamily="34" charset="0"/>
            </a:endParaRPr>
          </a:p>
          <a:p>
            <a:pPr marL="51435" indent="0">
              <a:buNone/>
            </a:pPr>
            <a:endParaRPr lang="en-US" sz="4800" dirty="0">
              <a:latin typeface="Arial" panose="020B0604020202020204" pitchFamily="34" charset="0"/>
              <a:cs typeface="Arial" panose="020B0604020202020204" pitchFamily="34" charset="0"/>
            </a:endParaRPr>
          </a:p>
          <a:p>
            <a:pPr marL="51435" indent="0">
              <a:buNone/>
            </a:pPr>
            <a:endParaRPr lang="en-US" sz="4800" dirty="0">
              <a:latin typeface="Arial" panose="020B0604020202020204" pitchFamily="34" charset="0"/>
              <a:cs typeface="Arial" panose="020B0604020202020204" pitchFamily="34" charset="0"/>
            </a:endParaRPr>
          </a:p>
          <a:p>
            <a:pPr marL="51435" indent="0">
              <a:buNone/>
            </a:pPr>
            <a:endParaRPr lang="en-US" sz="4800" dirty="0">
              <a:latin typeface="Arial" panose="020B0604020202020204" pitchFamily="34" charset="0"/>
              <a:cs typeface="Arial" panose="020B0604020202020204" pitchFamily="34" charset="0"/>
            </a:endParaRPr>
          </a:p>
          <a:p>
            <a:pPr>
              <a:buAutoNum type="alphaLcPeriod" startAt="3"/>
            </a:pPr>
            <a:endParaRPr lang="en-US" sz="6400" dirty="0">
              <a:latin typeface="Arial" panose="020B0604020202020204" pitchFamily="34" charset="0"/>
              <a:cs typeface="Arial" panose="020B0604020202020204" pitchFamily="34" charset="0"/>
            </a:endParaRPr>
          </a:p>
          <a:p>
            <a:pPr>
              <a:buAutoNum type="alphaLcPeriod" startAt="3"/>
            </a:pPr>
            <a:endParaRPr lang="en-US" sz="6400" dirty="0">
              <a:latin typeface="Arial" panose="020B0604020202020204" pitchFamily="34" charset="0"/>
              <a:cs typeface="Arial" panose="020B0604020202020204" pitchFamily="34" charset="0"/>
            </a:endParaRPr>
          </a:p>
          <a:p>
            <a:pPr>
              <a:buAutoNum type="alphaLcPeriod" startAt="3"/>
            </a:pPr>
            <a:r>
              <a:rPr lang="en-US" sz="6400" dirty="0">
                <a:latin typeface="Arial" panose="020B0604020202020204" pitchFamily="34" charset="0"/>
                <a:cs typeface="Arial" panose="020B0604020202020204" pitchFamily="34" charset="0"/>
              </a:rPr>
              <a:t>Do you have a history of serious withdrawal, seizures, or life-threatening symptoms? </a:t>
            </a:r>
            <a:r>
              <a:rPr lang="en-US" sz="6400" dirty="0">
                <a:solidFill>
                  <a:srgbClr val="008000"/>
                </a:solidFill>
                <a:latin typeface="Arial" panose="020B0604020202020204" pitchFamily="34" charset="0"/>
                <a:cs typeface="Arial" panose="020B0604020202020204" pitchFamily="34" charset="0"/>
              </a:rPr>
              <a:t>No</a:t>
            </a:r>
          </a:p>
          <a:p>
            <a:pPr marL="51435" indent="0">
              <a:buNone/>
            </a:pPr>
            <a:r>
              <a:rPr lang="en-US" sz="2400" dirty="0">
                <a:latin typeface="Arial" panose="020B0604020202020204" pitchFamily="34" charset="0"/>
                <a:cs typeface="Arial" panose="020B0604020202020204" pitchFamily="34" charset="0"/>
              </a:rPr>
              <a:t>      </a:t>
            </a:r>
            <a:endParaRPr lang="en-US" sz="2400" dirty="0">
              <a:solidFill>
                <a:srgbClr val="FFC000"/>
              </a:solidFill>
              <a:latin typeface="Arial" panose="020B0604020202020204" pitchFamily="34" charset="0"/>
              <a:cs typeface="Arial" panose="020B0604020202020204" pitchFamily="34" charset="0"/>
            </a:endParaRPr>
          </a:p>
          <a:p>
            <a:pPr>
              <a:buAutoNum type="alphaLcPeriod" startAt="3"/>
            </a:pPr>
            <a:endParaRPr lang="en-US" sz="4800" dirty="0">
              <a:latin typeface="Arial" panose="020B0604020202020204" pitchFamily="34" charset="0"/>
              <a:cs typeface="Arial" panose="020B0604020202020204" pitchFamily="34" charset="0"/>
            </a:endParaRPr>
          </a:p>
          <a:p>
            <a:pPr marL="0" indent="0">
              <a:buNone/>
            </a:pPr>
            <a:endParaRPr lang="en-US" sz="4950" dirty="0">
              <a:solidFill>
                <a:srgbClr val="008000"/>
              </a:solidFill>
              <a:latin typeface="Arial" panose="020B0604020202020204" pitchFamily="34" charset="0"/>
              <a:cs typeface="Arial" panose="020B0604020202020204" pitchFamily="34" charset="0"/>
            </a:endParaRPr>
          </a:p>
          <a:p>
            <a:pPr marL="0" indent="0">
              <a:buNone/>
            </a:pPr>
            <a:endParaRPr lang="en-US" sz="4950" dirty="0">
              <a:solidFill>
                <a:srgbClr val="008000"/>
              </a:solidFill>
              <a:latin typeface="Arial" panose="020B0604020202020204" pitchFamily="34" charset="0"/>
              <a:cs typeface="Arial" panose="020B0604020202020204" pitchFamily="34" charset="0"/>
            </a:endParaRPr>
          </a:p>
          <a:p>
            <a:pPr marL="0" indent="0">
              <a:buNone/>
            </a:pPr>
            <a:endParaRPr lang="en-US" sz="4950" dirty="0">
              <a:solidFill>
                <a:srgbClr val="008000"/>
              </a:solidFill>
              <a:latin typeface="Arial" panose="020B0604020202020204" pitchFamily="34" charset="0"/>
              <a:cs typeface="Arial" panose="020B0604020202020204" pitchFamily="34" charset="0"/>
            </a:endParaRPr>
          </a:p>
          <a:p>
            <a:pPr marL="0" indent="0">
              <a:buNone/>
            </a:pPr>
            <a:endParaRPr lang="en-US" sz="7200" dirty="0">
              <a:solidFill>
                <a:srgbClr val="008000"/>
              </a:solidFill>
              <a:latin typeface="Arial" panose="020B0604020202020204" pitchFamily="34" charset="0"/>
              <a:cs typeface="Arial" panose="020B0604020202020204" pitchFamily="34" charset="0"/>
            </a:endParaRPr>
          </a:p>
          <a:p>
            <a:pPr marL="0" indent="0">
              <a:buNone/>
            </a:pPr>
            <a:r>
              <a:rPr lang="en-US" sz="7200" dirty="0">
                <a:solidFill>
                  <a:srgbClr val="008000"/>
                </a:solidFill>
                <a:latin typeface="Arial" panose="020B0604020202020204" pitchFamily="34" charset="0"/>
                <a:cs typeface="Arial" panose="020B0604020202020204" pitchFamily="34" charset="0"/>
              </a:rPr>
              <a:t>A CIWA was administered, and Mr. U had a composite </a:t>
            </a:r>
            <a:r>
              <a:rPr lang="en-US" sz="7200" b="1" dirty="0">
                <a:solidFill>
                  <a:srgbClr val="008000"/>
                </a:solidFill>
                <a:latin typeface="Arial" panose="020B0604020202020204" pitchFamily="34" charset="0"/>
                <a:cs typeface="Arial" panose="020B0604020202020204" pitchFamily="34" charset="0"/>
              </a:rPr>
              <a:t>score of 10</a:t>
            </a:r>
          </a:p>
          <a:p>
            <a:pPr>
              <a:buAutoNum type="alphaLcPeriod" startAt="3"/>
            </a:pPr>
            <a:endParaRPr lang="en-US" sz="4800" dirty="0">
              <a:latin typeface="Arial" panose="020B0604020202020204" pitchFamily="34" charset="0"/>
              <a:cs typeface="Arial" panose="020B0604020202020204" pitchFamily="34" charset="0"/>
            </a:endParaRPr>
          </a:p>
          <a:p>
            <a:pPr marL="51435" indent="0">
              <a:buNone/>
            </a:pPr>
            <a:r>
              <a:rPr lang="en-US" sz="4800" dirty="0">
                <a:latin typeface="Arial" panose="020B0604020202020204" pitchFamily="34" charset="0"/>
                <a:cs typeface="Arial" panose="020B0604020202020204" pitchFamily="34" charset="0"/>
              </a:rPr>
              <a:t>      </a:t>
            </a:r>
            <a:endParaRPr lang="en-US" sz="4800" dirty="0">
              <a:solidFill>
                <a:srgbClr val="FFC000"/>
              </a:solidFill>
              <a:latin typeface="Arial" panose="020B0604020202020204" pitchFamily="34" charset="0"/>
              <a:cs typeface="Arial" panose="020B0604020202020204" pitchFamily="34" charset="0"/>
            </a:endParaRPr>
          </a:p>
          <a:p>
            <a:pPr marL="51435" indent="0">
              <a:buNone/>
            </a:pPr>
            <a:endParaRPr lang="en-US" sz="4800" dirty="0">
              <a:solidFill>
                <a:srgbClr val="FFC000"/>
              </a:solidFill>
              <a:latin typeface="Arial" panose="020B0604020202020204" pitchFamily="34" charset="0"/>
              <a:cs typeface="Arial" panose="020B0604020202020204" pitchFamily="34" charset="0"/>
            </a:endParaRPr>
          </a:p>
          <a:p>
            <a:pPr marL="51435" indent="0">
              <a:buNone/>
            </a:pPr>
            <a:endParaRPr lang="en-US" sz="4800" dirty="0">
              <a:solidFill>
                <a:srgbClr val="FFC000"/>
              </a:solidFill>
              <a:latin typeface="Arial" panose="020B0604020202020204" pitchFamily="34" charset="0"/>
              <a:cs typeface="Arial" panose="020B0604020202020204" pitchFamily="34" charset="0"/>
            </a:endParaRPr>
          </a:p>
          <a:p>
            <a:pPr marL="51435" indent="0">
              <a:buNone/>
            </a:pPr>
            <a:endParaRPr lang="en-US" sz="4800" dirty="0">
              <a:solidFill>
                <a:srgbClr val="FFC000"/>
              </a:solidFill>
              <a:latin typeface="Arial" panose="020B0604020202020204" pitchFamily="34" charset="0"/>
              <a:cs typeface="Arial" panose="020B0604020202020204" pitchFamily="34" charset="0"/>
            </a:endParaRPr>
          </a:p>
          <a:p>
            <a:pPr marL="51435" indent="0">
              <a:buNone/>
            </a:pPr>
            <a:endParaRPr lang="en-US" sz="1350" dirty="0">
              <a:solidFill>
                <a:srgbClr val="FFC000"/>
              </a:solidFill>
              <a:latin typeface="Arial" panose="020B0604020202020204" pitchFamily="34" charset="0"/>
              <a:cs typeface="Arial" panose="020B0604020202020204" pitchFamily="34" charset="0"/>
            </a:endParaRPr>
          </a:p>
          <a:p>
            <a:pPr marL="51435" indent="0">
              <a:buNone/>
            </a:pPr>
            <a:endParaRPr lang="en-US" sz="1350" dirty="0">
              <a:solidFill>
                <a:srgbClr val="FFC000"/>
              </a:solidFill>
              <a:latin typeface="Arial" panose="020B0604020202020204" pitchFamily="34" charset="0"/>
              <a:cs typeface="Arial" panose="020B0604020202020204" pitchFamily="34" charset="0"/>
            </a:endParaRPr>
          </a:p>
          <a:p>
            <a:pPr marL="51435" indent="0">
              <a:buNone/>
            </a:pPr>
            <a:endParaRPr lang="en-US" sz="1350" dirty="0">
              <a:solidFill>
                <a:srgbClr val="FFC000"/>
              </a:solidFill>
              <a:latin typeface="Arial" panose="020B0604020202020204" pitchFamily="34" charset="0"/>
              <a:cs typeface="Arial" panose="020B0604020202020204" pitchFamily="34" charset="0"/>
            </a:endParaRPr>
          </a:p>
        </p:txBody>
      </p:sp>
      <p:sp>
        <p:nvSpPr>
          <p:cNvPr id="5" name="Title 1"/>
          <p:cNvSpPr txBox="1">
            <a:spLocks/>
          </p:cNvSpPr>
          <p:nvPr/>
        </p:nvSpPr>
        <p:spPr>
          <a:xfrm>
            <a:off x="4800600" y="285750"/>
            <a:ext cx="3200400" cy="685800"/>
          </a:xfrm>
          <a:prstGeom prst="rect">
            <a:avLst/>
          </a:prstGeom>
        </p:spPr>
        <p:txBody>
          <a:bodyPr vert="horz" anchor="t">
            <a:noAutofit/>
          </a:bodyPr>
          <a:lstStyle>
            <a:lvl1pPr algn="ctr" rtl="0" eaLnBrk="1" latinLnBrk="0" hangingPunct="1">
              <a:spcBef>
                <a:spcPct val="0"/>
              </a:spcBef>
              <a:buNone/>
              <a:defRPr kumimoji="0" sz="4000" kern="1200" spc="-100" baseline="0">
                <a:solidFill>
                  <a:schemeClr val="tx2">
                    <a:satMod val="200000"/>
                  </a:schemeClr>
                </a:solidFill>
                <a:latin typeface="Calibri" panose="020F0502020204030204" pitchFamily="34" charset="0"/>
                <a:ea typeface="+mj-ea"/>
                <a:cs typeface="+mj-cs"/>
              </a:defRPr>
            </a:lvl1pPr>
            <a:extLst/>
          </a:lstStyle>
          <a:p>
            <a:endParaRPr lang="en-US" sz="2100" dirty="0"/>
          </a:p>
        </p:txBody>
      </p:sp>
      <p:graphicFrame>
        <p:nvGraphicFramePr>
          <p:cNvPr id="8" name="Table 7"/>
          <p:cNvGraphicFramePr>
            <a:graphicFrameLocks noGrp="1"/>
          </p:cNvGraphicFramePr>
          <p:nvPr>
            <p:extLst>
              <p:ext uri="{D42A27DB-BD31-4B8C-83A1-F6EECF244321}">
                <p14:modId xmlns:p14="http://schemas.microsoft.com/office/powerpoint/2010/main" val="1369741825"/>
              </p:ext>
            </p:extLst>
          </p:nvPr>
        </p:nvGraphicFramePr>
        <p:xfrm>
          <a:off x="1508478" y="1541824"/>
          <a:ext cx="5657850" cy="613093"/>
        </p:xfrm>
        <a:graphic>
          <a:graphicData uri="http://schemas.openxmlformats.org/drawingml/2006/table">
            <a:tbl>
              <a:tblPr firstRow="1" firstCol="1" bandRow="1">
                <a:tableStyleId>{5C22544A-7EE6-4342-B048-85BDC9FD1C3A}</a:tableStyleId>
              </a:tblPr>
              <a:tblGrid>
                <a:gridCol w="5657850">
                  <a:extLst>
                    <a:ext uri="{9D8B030D-6E8A-4147-A177-3AD203B41FA5}">
                      <a16:colId xmlns:a16="http://schemas.microsoft.com/office/drawing/2014/main" val="20000"/>
                    </a:ext>
                  </a:extLst>
                </a:gridCol>
              </a:tblGrid>
              <a:tr h="605314">
                <a:tc>
                  <a:txBody>
                    <a:bodyPr/>
                    <a:lstStyle/>
                    <a:p>
                      <a:pPr marL="0" marR="0">
                        <a:lnSpc>
                          <a:spcPct val="107000"/>
                        </a:lnSpc>
                        <a:spcBef>
                          <a:spcPts val="0"/>
                        </a:spcBef>
                        <a:spcAft>
                          <a:spcPts val="0"/>
                        </a:spcAft>
                      </a:pPr>
                      <a:r>
                        <a:rPr lang="en-US" sz="1500" dirty="0">
                          <a:effectLst/>
                        </a:rPr>
                        <a:t>Describe</a:t>
                      </a:r>
                      <a:r>
                        <a:rPr lang="en-US" sz="1500" dirty="0">
                          <a:solidFill>
                            <a:schemeClr val="bg1"/>
                          </a:solidFill>
                          <a:effectLst/>
                        </a:rPr>
                        <a:t>: I get</a:t>
                      </a:r>
                      <a:r>
                        <a:rPr lang="en-US" sz="1500" baseline="0" dirty="0">
                          <a:solidFill>
                            <a:schemeClr val="bg1"/>
                          </a:solidFill>
                          <a:effectLst/>
                        </a:rPr>
                        <a:t> a little shaky and have trouble sleeping.  I don’t feel like eating, but my appetite’s not that good anyway</a:t>
                      </a:r>
                      <a:endParaRPr lang="en-US" sz="1500" dirty="0">
                        <a:solidFill>
                          <a:schemeClr val="bg1"/>
                        </a:solidFill>
                        <a:effectLst/>
                      </a:endParaRPr>
                    </a:p>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663060"/>
              </p:ext>
            </p:extLst>
          </p:nvPr>
        </p:nvGraphicFramePr>
        <p:xfrm>
          <a:off x="1485900" y="2546570"/>
          <a:ext cx="5657850" cy="716042"/>
        </p:xfrm>
        <a:graphic>
          <a:graphicData uri="http://schemas.openxmlformats.org/drawingml/2006/table">
            <a:tbl>
              <a:tblPr firstRow="1" firstCol="1" bandRow="1">
                <a:tableStyleId>{5C22544A-7EE6-4342-B048-85BDC9FD1C3A}</a:tableStyleId>
              </a:tblPr>
              <a:tblGrid>
                <a:gridCol w="5657850">
                  <a:extLst>
                    <a:ext uri="{9D8B030D-6E8A-4147-A177-3AD203B41FA5}">
                      <a16:colId xmlns:a16="http://schemas.microsoft.com/office/drawing/2014/main" val="20000"/>
                    </a:ext>
                  </a:extLst>
                </a:gridCol>
              </a:tblGrid>
              <a:tr h="716042">
                <a:tc>
                  <a:txBody>
                    <a:bodyPr/>
                    <a:lstStyle/>
                    <a:p>
                      <a:pPr marL="0" marR="0">
                        <a:lnSpc>
                          <a:spcPct val="107000"/>
                        </a:lnSpc>
                        <a:spcBef>
                          <a:spcPts val="0"/>
                        </a:spcBef>
                        <a:spcAft>
                          <a:spcPts val="0"/>
                        </a:spcAft>
                      </a:pPr>
                      <a:r>
                        <a:rPr lang="en-US" sz="1500" dirty="0">
                          <a:effectLst/>
                        </a:rPr>
                        <a:t>Describe:</a:t>
                      </a:r>
                      <a:r>
                        <a:rPr lang="en-US" sz="1500" baseline="0" dirty="0">
                          <a:effectLst/>
                        </a:rPr>
                        <a:t> </a:t>
                      </a:r>
                      <a:r>
                        <a:rPr lang="en-US" sz="1500" baseline="0" dirty="0">
                          <a:solidFill>
                            <a:schemeClr val="bg1"/>
                          </a:solidFill>
                          <a:effectLst/>
                        </a:rPr>
                        <a:t>I guess I’m sweating a little more than usual and I haven’t slept well since last Friday (3 days ago) and I’m a little shaky </a:t>
                      </a:r>
                      <a:r>
                        <a:rPr lang="en-US" sz="800" dirty="0">
                          <a:solidFill>
                            <a:schemeClr val="bg1"/>
                          </a:solidFill>
                          <a:effectLst/>
                        </a:rPr>
                        <a:t> </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644618552"/>
              </p:ext>
            </p:extLst>
          </p:nvPr>
        </p:nvGraphicFramePr>
        <p:xfrm>
          <a:off x="1428750" y="3850958"/>
          <a:ext cx="5715000" cy="613093"/>
        </p:xfrm>
        <a:graphic>
          <a:graphicData uri="http://schemas.openxmlformats.org/drawingml/2006/table">
            <a:tbl>
              <a:tblPr firstRow="1" firstCol="1" bandRow="1">
                <a:tableStyleId>{5C22544A-7EE6-4342-B048-85BDC9FD1C3A}</a:tableStyleId>
              </a:tblPr>
              <a:tblGrid>
                <a:gridCol w="5715000">
                  <a:extLst>
                    <a:ext uri="{9D8B030D-6E8A-4147-A177-3AD203B41FA5}">
                      <a16:colId xmlns:a16="http://schemas.microsoft.com/office/drawing/2014/main" val="20000"/>
                    </a:ext>
                  </a:extLst>
                </a:gridCol>
              </a:tblGrid>
              <a:tr h="605314">
                <a:tc>
                  <a:txBody>
                    <a:bodyPr/>
                    <a:lstStyle/>
                    <a:p>
                      <a:pPr marL="0" marR="0">
                        <a:lnSpc>
                          <a:spcPct val="107000"/>
                        </a:lnSpc>
                        <a:spcBef>
                          <a:spcPts val="0"/>
                        </a:spcBef>
                        <a:spcAft>
                          <a:spcPts val="0"/>
                        </a:spcAft>
                      </a:pPr>
                      <a:r>
                        <a:rPr lang="en-US" sz="1500" dirty="0">
                          <a:effectLst/>
                        </a:rPr>
                        <a:t>Describe:</a:t>
                      </a:r>
                      <a:r>
                        <a:rPr lang="en-US" sz="1500" baseline="0" dirty="0">
                          <a:effectLst/>
                        </a:rPr>
                        <a:t> </a:t>
                      </a:r>
                      <a:r>
                        <a:rPr lang="en-US" sz="1500" baseline="0" dirty="0">
                          <a:solidFill>
                            <a:schemeClr val="bg1"/>
                          </a:solidFill>
                          <a:effectLst/>
                        </a:rPr>
                        <a:t>I’ve never had a seizure and I haven’t had to be hospitalized for withdrawal</a:t>
                      </a:r>
                      <a:endParaRPr lang="en-US" sz="1500" dirty="0">
                        <a:solidFill>
                          <a:schemeClr val="bg1"/>
                        </a:solidFill>
                        <a:effectLst/>
                      </a:endParaRPr>
                    </a:p>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10100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CIWA-</a:t>
            </a:r>
            <a:r>
              <a:rPr lang="en-US" dirty="0" err="1"/>
              <a:t>Ar</a:t>
            </a:r>
            <a:r>
              <a:rPr lang="en-US" dirty="0"/>
              <a:t> Score </a:t>
            </a:r>
          </a:p>
        </p:txBody>
      </p:sp>
      <p:pic>
        <p:nvPicPr>
          <p:cNvPr id="3" name="Picture 2" descr="Screen Shot 2019-11-13 at 7.33.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381125"/>
            <a:ext cx="5191125" cy="3600450"/>
          </a:xfrm>
          <a:prstGeom prst="rect">
            <a:avLst/>
          </a:prstGeom>
          <a:solidFill>
            <a:srgbClr val="00B050"/>
          </a:solidFill>
          <a:ln w="28575">
            <a:solidFill>
              <a:schemeClr val="accent3">
                <a:lumMod val="75000"/>
              </a:schemeClr>
            </a:solidFill>
          </a:ln>
        </p:spPr>
      </p:pic>
    </p:spTree>
    <p:extLst>
      <p:ext uri="{BB962C8B-B14F-4D97-AF65-F5344CB8AC3E}">
        <p14:creationId xmlns:p14="http://schemas.microsoft.com/office/powerpoint/2010/main" val="2710801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#1</a:t>
            </a:r>
          </a:p>
        </p:txBody>
      </p:sp>
      <p:sp>
        <p:nvSpPr>
          <p:cNvPr id="3" name="Content Placeholder 2"/>
          <p:cNvSpPr>
            <a:spLocks noGrp="1"/>
          </p:cNvSpPr>
          <p:nvPr>
            <p:ph idx="1"/>
          </p:nvPr>
        </p:nvSpPr>
        <p:spPr>
          <a:xfrm>
            <a:off x="1543050" y="1069848"/>
            <a:ext cx="6115050" cy="3696822"/>
          </a:xfrm>
        </p:spPr>
        <p:txBody>
          <a:bodyPr/>
          <a:lstStyle/>
          <a:p>
            <a:pPr marL="51435" indent="0" algn="ctr">
              <a:buNone/>
            </a:pPr>
            <a:r>
              <a:rPr lang="en-US" spc="-75" dirty="0">
                <a:solidFill>
                  <a:schemeClr val="tx2">
                    <a:satMod val="200000"/>
                  </a:schemeClr>
                </a:solidFill>
                <a:ea typeface="+mj-ea"/>
                <a:cs typeface="+mj-cs"/>
              </a:rPr>
              <a:t>What risk rating would you give Mr. U on Dimension 1 (Acute Intoxication and/or Withdrawal Potential)?</a:t>
            </a:r>
          </a:p>
          <a:p>
            <a:pPr marL="51435" indent="0" algn="ctr">
              <a:buNone/>
            </a:pPr>
            <a:r>
              <a:rPr lang="en-US" spc="-75" dirty="0">
                <a:solidFill>
                  <a:schemeClr val="tx2">
                    <a:satMod val="200000"/>
                  </a:schemeClr>
                </a:solidFill>
                <a:ea typeface="+mj-ea"/>
                <a:cs typeface="+mj-cs"/>
              </a:rPr>
              <a:t> </a:t>
            </a:r>
          </a:p>
          <a:p>
            <a:pPr lvl="0" algn="ctr"/>
            <a:r>
              <a:rPr lang="en-US" dirty="0"/>
              <a:t>Risk Rating of 4</a:t>
            </a:r>
          </a:p>
          <a:p>
            <a:pPr lvl="0" algn="ctr"/>
            <a:r>
              <a:rPr lang="en-US" dirty="0"/>
              <a:t>Risk Rating of 3</a:t>
            </a:r>
          </a:p>
          <a:p>
            <a:pPr lvl="0" algn="ctr"/>
            <a:r>
              <a:rPr lang="en-US" dirty="0"/>
              <a:t>Risk Rating of 2</a:t>
            </a:r>
          </a:p>
          <a:p>
            <a:pPr lvl="0" algn="ctr"/>
            <a:r>
              <a:rPr lang="en-US" dirty="0"/>
              <a:t>Risk Rating of 1</a:t>
            </a:r>
          </a:p>
          <a:p>
            <a:pPr lvl="0" algn="ctr"/>
            <a:r>
              <a:rPr lang="en-US" dirty="0"/>
              <a:t>Risk Rating of 0</a:t>
            </a:r>
          </a:p>
          <a:p>
            <a:endParaRPr lang="en-US" dirty="0"/>
          </a:p>
        </p:txBody>
      </p:sp>
    </p:spTree>
    <p:extLst>
      <p:ext uri="{BB962C8B-B14F-4D97-AF65-F5344CB8AC3E}">
        <p14:creationId xmlns:p14="http://schemas.microsoft.com/office/powerpoint/2010/main" val="751199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1450"/>
            <a:ext cx="6877050" cy="457200"/>
          </a:xfrm>
        </p:spPr>
        <p:txBody>
          <a:bodyPr>
            <a:normAutofit fontScale="90000"/>
          </a:bodyPr>
          <a:lstStyle/>
          <a:p>
            <a:r>
              <a:rPr lang="en-US" dirty="0"/>
              <a:t>Mr. U- Dimension 1 Rating</a:t>
            </a:r>
          </a:p>
        </p:txBody>
      </p:sp>
      <p:sp>
        <p:nvSpPr>
          <p:cNvPr id="3" name="Content Placeholder 2"/>
          <p:cNvSpPr>
            <a:spLocks noGrp="1"/>
          </p:cNvSpPr>
          <p:nvPr>
            <p:ph idx="1"/>
          </p:nvPr>
        </p:nvSpPr>
        <p:spPr>
          <a:xfrm>
            <a:off x="609600" y="742950"/>
            <a:ext cx="8458200" cy="4023720"/>
          </a:xfrm>
        </p:spPr>
        <p:txBody>
          <a:bodyPr>
            <a:normAutofit/>
          </a:bodyPr>
          <a:lstStyle/>
          <a:p>
            <a:r>
              <a:rPr lang="en-US" dirty="0"/>
              <a:t>A risk rating of </a:t>
            </a:r>
            <a:r>
              <a:rPr lang="en-US" b="1" dirty="0">
                <a:solidFill>
                  <a:srgbClr val="FF0000"/>
                </a:solidFill>
              </a:rPr>
              <a:t>1</a:t>
            </a:r>
            <a:r>
              <a:rPr lang="en-US" dirty="0"/>
              <a:t> is most correct</a:t>
            </a:r>
          </a:p>
          <a:p>
            <a:pPr marL="0" indent="0">
              <a:buNone/>
            </a:pPr>
            <a:endParaRPr lang="en-US" sz="675" dirty="0"/>
          </a:p>
          <a:p>
            <a:pPr marL="51435" indent="0">
              <a:buNone/>
            </a:pPr>
            <a:r>
              <a:rPr lang="en-US" dirty="0">
                <a:solidFill>
                  <a:srgbClr val="008000"/>
                </a:solidFill>
              </a:rPr>
              <a:t>Rationale:  </a:t>
            </a:r>
            <a:r>
              <a:rPr lang="en-US" dirty="0"/>
              <a:t>While Mr. U shows signs of withdrawal, his symptoms are mild, and he seems to be tolerating them well.  Alcohol withdrawal usually  peaks within a 24–72-hour time frame; additionally, he does not have a history of severe withdrawal and/or seizures.  Sedative hypnotic use is of some concern but may only warrant monitoring at this point.  </a:t>
            </a:r>
          </a:p>
          <a:p>
            <a:pPr marL="51435" indent="0">
              <a:buNone/>
            </a:pPr>
            <a:endParaRPr lang="en-US" dirty="0"/>
          </a:p>
        </p:txBody>
      </p:sp>
      <p:grpSp>
        <p:nvGrpSpPr>
          <p:cNvPr id="5" name="Group 4"/>
          <p:cNvGrpSpPr/>
          <p:nvPr/>
        </p:nvGrpSpPr>
        <p:grpSpPr>
          <a:xfrm>
            <a:off x="1428750" y="4244802"/>
            <a:ext cx="5933936" cy="636168"/>
            <a:chOff x="609595" y="3306213"/>
            <a:chExt cx="6934209" cy="848224"/>
          </a:xfrm>
        </p:grpSpPr>
        <p:sp>
          <p:nvSpPr>
            <p:cNvPr id="6" name="Pentagon 5"/>
            <p:cNvSpPr/>
            <p:nvPr/>
          </p:nvSpPr>
          <p:spPr>
            <a:xfrm rot="10800000">
              <a:off x="609595" y="3306213"/>
              <a:ext cx="6934209" cy="848224"/>
            </a:xfrm>
            <a:prstGeom prst="homePlate">
              <a:avLst/>
            </a:prstGeom>
            <a:solidFill>
              <a:srgbClr val="006B9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p:nvPr/>
          </p:nvSpPr>
          <p:spPr>
            <a:xfrm rot="21600000">
              <a:off x="821651" y="3306213"/>
              <a:ext cx="6722153" cy="848224"/>
            </a:xfrm>
            <a:prstGeom prst="rect">
              <a:avLst/>
            </a:prstGeom>
            <a:solidFill>
              <a:schemeClr val="accent4">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80532" tIns="65723" rIns="122682" bIns="65723" numCol="1" spcCol="1270" anchor="ctr" anchorCtr="0">
              <a:noAutofit/>
            </a:bodyPr>
            <a:lstStyle/>
            <a:p>
              <a:pPr marL="172641" defTabSz="766763">
                <a:lnSpc>
                  <a:spcPct val="90000"/>
                </a:lnSpc>
                <a:spcBef>
                  <a:spcPct val="0"/>
                </a:spcBef>
                <a:spcAft>
                  <a:spcPct val="35000"/>
                </a:spcAft>
              </a:pPr>
              <a:r>
                <a:rPr lang="en-US" sz="1725" dirty="0">
                  <a:solidFill>
                    <a:schemeClr val="bg1"/>
                  </a:solidFill>
                </a:rPr>
                <a:t>Mild difficulty- Able to tolerate withdrawal, mild signs/ symptoms do not pose an imminent danger</a:t>
              </a:r>
            </a:p>
          </p:txBody>
        </p:sp>
      </p:grpSp>
      <p:sp>
        <p:nvSpPr>
          <p:cNvPr id="9" name="Flowchart: Connector 8"/>
          <p:cNvSpPr/>
          <p:nvPr/>
        </p:nvSpPr>
        <p:spPr>
          <a:xfrm>
            <a:off x="1226694" y="4195170"/>
            <a:ext cx="699527" cy="685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1</a:t>
            </a:r>
          </a:p>
        </p:txBody>
      </p:sp>
    </p:spTree>
    <p:extLst>
      <p:ext uri="{BB962C8B-B14F-4D97-AF65-F5344CB8AC3E}">
        <p14:creationId xmlns:p14="http://schemas.microsoft.com/office/powerpoint/2010/main" val="61696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593" y="57150"/>
            <a:ext cx="6724257" cy="514350"/>
          </a:xfrm>
        </p:spPr>
        <p:txBody>
          <a:bodyPr>
            <a:normAutofit fontScale="90000"/>
          </a:bodyPr>
          <a:lstStyle/>
          <a:p>
            <a:br>
              <a:rPr lang="en-US" dirty="0"/>
            </a:br>
            <a:r>
              <a:rPr lang="en-US" dirty="0"/>
              <a:t>Dimension 2 </a:t>
            </a:r>
            <a:br>
              <a:rPr lang="en-US" dirty="0"/>
            </a:br>
            <a:endParaRPr lang="en-US" dirty="0"/>
          </a:p>
        </p:txBody>
      </p:sp>
      <p:sp>
        <p:nvSpPr>
          <p:cNvPr id="3" name="Content Placeholder 2"/>
          <p:cNvSpPr>
            <a:spLocks noGrp="1"/>
          </p:cNvSpPr>
          <p:nvPr>
            <p:ph idx="1"/>
          </p:nvPr>
        </p:nvSpPr>
        <p:spPr>
          <a:xfrm>
            <a:off x="457200" y="781050"/>
            <a:ext cx="8610600" cy="4305300"/>
          </a:xfrm>
        </p:spPr>
        <p:txBody>
          <a:bodyPr>
            <a:normAutofit/>
          </a:bodyPr>
          <a:lstStyle/>
          <a:p>
            <a:pPr marL="51435" indent="0">
              <a:buNone/>
            </a:pPr>
            <a:r>
              <a:rPr lang="en-US" sz="1800" dirty="0">
                <a:latin typeface="Arial" panose="020B0604020202020204" pitchFamily="34" charset="0"/>
                <a:cs typeface="Arial" panose="020B0604020202020204" pitchFamily="34" charset="0"/>
              </a:rPr>
              <a:t>Biomedical Conditions and Complications </a:t>
            </a:r>
            <a:r>
              <a:rPr lang="en-US" sz="1800" dirty="0">
                <a:solidFill>
                  <a:srgbClr val="008000"/>
                </a:solidFill>
                <a:latin typeface="Arial" panose="020B0604020202020204" pitchFamily="34" charset="0"/>
                <a:cs typeface="Arial" panose="020B0604020202020204" pitchFamily="34" charset="0"/>
              </a:rPr>
              <a:t>- </a:t>
            </a:r>
            <a:r>
              <a:rPr lang="en-US" sz="1800" i="1" dirty="0">
                <a:solidFill>
                  <a:srgbClr val="008000"/>
                </a:solidFill>
                <a:latin typeface="Arial" panose="020B0604020202020204" pitchFamily="34" charset="0"/>
                <a:cs typeface="Arial" panose="020B0604020202020204" pitchFamily="34" charset="0"/>
              </a:rPr>
              <a:t>Exploring health history and current physical condition</a:t>
            </a:r>
          </a:p>
          <a:p>
            <a:pPr marL="51435" indent="0">
              <a:buNone/>
            </a:pPr>
            <a:endParaRPr lang="en-US" sz="800" i="1" dirty="0">
              <a:solidFill>
                <a:srgbClr val="008000"/>
              </a:solidFill>
              <a:latin typeface="Arial" panose="020B0604020202020204" pitchFamily="34" charset="0"/>
              <a:cs typeface="Arial" panose="020B0604020202020204" pitchFamily="34" charset="0"/>
            </a:endParaRPr>
          </a:p>
          <a:p>
            <a:pPr marL="51435" indent="0">
              <a:buNone/>
            </a:pPr>
            <a:r>
              <a:rPr lang="en-US" sz="1800" dirty="0">
                <a:latin typeface="Arial" panose="020B0604020202020204" pitchFamily="34" charset="0"/>
                <a:cs typeface="Arial" panose="020B0604020202020204" pitchFamily="34" charset="0"/>
              </a:rPr>
              <a:t>Mr U </a:t>
            </a:r>
            <a:r>
              <a:rPr lang="en-US" sz="1800" dirty="0">
                <a:solidFill>
                  <a:srgbClr val="008000"/>
                </a:solidFill>
                <a:latin typeface="Arial" panose="020B0604020202020204" pitchFamily="34" charset="0"/>
                <a:cs typeface="Arial" panose="020B0604020202020204" pitchFamily="34" charset="0"/>
              </a:rPr>
              <a:t>has a primary  care physician </a:t>
            </a:r>
            <a:r>
              <a:rPr lang="en-US" sz="1800" dirty="0">
                <a:latin typeface="Arial" panose="020B0604020202020204" pitchFamily="34" charset="0"/>
                <a:cs typeface="Arial" panose="020B0604020202020204" pitchFamily="34" charset="0"/>
              </a:rPr>
              <a:t>but has not seen her for 3 years.  Given a list of Medical Conditions, Mr. U responded that he had:</a:t>
            </a:r>
          </a:p>
          <a:p>
            <a:pPr marL="51435" indent="0">
              <a:buNone/>
            </a:pPr>
            <a:endParaRPr lang="en-US" sz="800" dirty="0">
              <a:latin typeface="Arial" panose="020B0604020202020204" pitchFamily="34" charset="0"/>
              <a:cs typeface="Arial" panose="020B0604020202020204" pitchFamily="34" charset="0"/>
            </a:endParaRPr>
          </a:p>
          <a:p>
            <a:pPr>
              <a:buAutoNum type="alphaLcPeriod"/>
            </a:pPr>
            <a:r>
              <a:rPr lang="en-US" sz="1800" dirty="0">
                <a:solidFill>
                  <a:srgbClr val="008000"/>
                </a:solidFill>
                <a:latin typeface="Arial" panose="020B0604020202020204" pitchFamily="34" charset="0"/>
                <a:cs typeface="Arial" panose="020B0604020202020204" pitchFamily="34" charset="0"/>
              </a:rPr>
              <a:t>High cholesterol </a:t>
            </a:r>
            <a:r>
              <a:rPr lang="en-US" sz="1800" dirty="0">
                <a:latin typeface="Arial" panose="020B0604020202020204" pitchFamily="34" charset="0"/>
                <a:cs typeface="Arial" panose="020B0604020202020204" pitchFamily="34" charset="0"/>
              </a:rPr>
              <a:t>(takes Lipitor)</a:t>
            </a:r>
            <a:r>
              <a:rPr lang="en-US" sz="1800" dirty="0">
                <a:solidFill>
                  <a:srgbClr val="FFC0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b. </a:t>
            </a:r>
            <a:r>
              <a:rPr lang="en-US" sz="1800" dirty="0">
                <a:solidFill>
                  <a:srgbClr val="008000"/>
                </a:solidFill>
                <a:latin typeface="Arial" panose="020B0604020202020204" pitchFamily="34" charset="0"/>
                <a:cs typeface="Arial" panose="020B0604020202020204" pitchFamily="34" charset="0"/>
              </a:rPr>
              <a:t>Sleep Problems </a:t>
            </a:r>
            <a:r>
              <a:rPr lang="en-US" sz="1800" dirty="0">
                <a:latin typeface="Arial" panose="020B0604020202020204" pitchFamily="34" charset="0"/>
                <a:cs typeface="Arial" panose="020B0604020202020204" pitchFamily="34" charset="0"/>
              </a:rPr>
              <a:t>(no </a:t>
            </a:r>
            <a:r>
              <a:rPr lang="en-US" sz="1800" dirty="0" err="1">
                <a:latin typeface="Arial" panose="020B0604020202020204" pitchFamily="34" charset="0"/>
                <a:cs typeface="Arial" panose="020B0604020202020204" pitchFamily="34" charset="0"/>
              </a:rPr>
              <a:t>tx</a:t>
            </a:r>
            <a:r>
              <a:rPr lang="en-US" sz="1800" dirty="0">
                <a:latin typeface="Arial" panose="020B0604020202020204" pitchFamily="34" charset="0"/>
                <a:cs typeface="Arial" panose="020B0604020202020204" pitchFamily="34" charset="0"/>
              </a:rPr>
              <a:t>)</a:t>
            </a:r>
          </a:p>
          <a:p>
            <a:pPr marL="0" indent="0">
              <a:buNone/>
            </a:pPr>
            <a:endParaRPr lang="en-US" sz="800" dirty="0">
              <a:latin typeface="Arial" panose="020B0604020202020204" pitchFamily="34" charset="0"/>
              <a:cs typeface="Arial" panose="020B0604020202020204" pitchFamily="34" charset="0"/>
            </a:endParaRPr>
          </a:p>
          <a:p>
            <a:pPr marL="51435" indent="0">
              <a:buNone/>
            </a:pPr>
            <a:r>
              <a:rPr lang="en-US" sz="1800" dirty="0">
                <a:latin typeface="Arial" panose="020B0604020202020204" pitchFamily="34" charset="0"/>
                <a:cs typeface="Arial" panose="020B0604020202020204" pitchFamily="34" charset="0"/>
              </a:rPr>
              <a:t>c</a:t>
            </a:r>
            <a:r>
              <a:rPr lang="en-US" sz="1800" dirty="0">
                <a:solidFill>
                  <a:srgbClr val="008000"/>
                </a:solidFill>
                <a:latin typeface="Arial" panose="020B0604020202020204" pitchFamily="34" charset="0"/>
                <a:cs typeface="Arial" panose="020B0604020202020204" pitchFamily="34" charset="0"/>
              </a:rPr>
              <a:t>. Vision Problems </a:t>
            </a:r>
            <a:r>
              <a:rPr lang="en-US" sz="1800" dirty="0">
                <a:latin typeface="Arial" panose="020B0604020202020204" pitchFamily="34" charset="0"/>
                <a:cs typeface="Arial" panose="020B0604020202020204" pitchFamily="34" charset="0"/>
              </a:rPr>
              <a:t>(corrected with glasses)  d. Frequent fatigue</a:t>
            </a:r>
          </a:p>
          <a:p>
            <a:pPr marL="51435" indent="0">
              <a:buNone/>
            </a:pPr>
            <a:endParaRPr lang="en-US" sz="800" dirty="0">
              <a:latin typeface="Arial" panose="020B0604020202020204" pitchFamily="34" charset="0"/>
              <a:cs typeface="Arial" panose="020B0604020202020204" pitchFamily="34" charset="0"/>
            </a:endParaRPr>
          </a:p>
          <a:p>
            <a:pPr marL="51435" indent="0">
              <a:buNone/>
            </a:pPr>
            <a:r>
              <a:rPr lang="en-US" sz="1800" dirty="0">
                <a:solidFill>
                  <a:srgbClr val="008000"/>
                </a:solidFill>
                <a:latin typeface="Arial" panose="020B0604020202020204" pitchFamily="34" charset="0"/>
                <a:cs typeface="Arial" panose="020B0604020202020204" pitchFamily="34" charset="0"/>
              </a:rPr>
              <a:t>He denied having “stomach/intestine problems although he also stated he gets indigestion frequently and takes </a:t>
            </a:r>
            <a:r>
              <a:rPr lang="en-US" sz="1800" dirty="0">
                <a:latin typeface="Arial" panose="020B0604020202020204" pitchFamily="34" charset="0"/>
                <a:cs typeface="Arial" panose="020B0604020202020204" pitchFamily="34" charset="0"/>
              </a:rPr>
              <a:t>OTC medications daily.</a:t>
            </a:r>
            <a:endParaRPr lang="en-US" sz="1800" dirty="0">
              <a:solidFill>
                <a:srgbClr val="FFC000"/>
              </a:solidFill>
              <a:latin typeface="Arial" panose="020B0604020202020204" pitchFamily="34" charset="0"/>
              <a:cs typeface="Arial" panose="020B0604020202020204" pitchFamily="34" charset="0"/>
            </a:endParaRPr>
          </a:p>
          <a:p>
            <a:pPr marL="51435" indent="0">
              <a:buNone/>
            </a:pPr>
            <a:r>
              <a:rPr lang="en-US" sz="1800" dirty="0">
                <a:solidFill>
                  <a:srgbClr val="008000"/>
                </a:solidFill>
                <a:latin typeface="Arial" panose="020B0604020202020204" pitchFamily="34" charset="0"/>
                <a:cs typeface="Arial" panose="020B0604020202020204" pitchFamily="34" charset="0"/>
              </a:rPr>
              <a:t>He was hospitalized 4 years ago for injuries sustained in a fall from a ladder—concussion sustained, no follow up treatment.</a:t>
            </a:r>
          </a:p>
          <a:p>
            <a:pPr marL="51435" indent="0">
              <a:buNone/>
            </a:pPr>
            <a:endParaRPr lang="en-US" sz="800" dirty="0">
              <a:solidFill>
                <a:srgbClr val="008000"/>
              </a:solidFill>
              <a:latin typeface="Arial" panose="020B0604020202020204" pitchFamily="34" charset="0"/>
              <a:cs typeface="Arial" panose="020B0604020202020204" pitchFamily="34" charset="0"/>
            </a:endParaRPr>
          </a:p>
          <a:p>
            <a:pPr marL="51435" indent="0">
              <a:buNone/>
            </a:pPr>
            <a:r>
              <a:rPr lang="en-US" sz="1800" dirty="0">
                <a:latin typeface="Arial" panose="020B0604020202020204" pitchFamily="34" charset="0"/>
                <a:cs typeface="Arial" panose="020B0604020202020204" pitchFamily="34" charset="0"/>
              </a:rPr>
              <a:t>Do any physical conditions concern you or significantly interfere with you life? </a:t>
            </a:r>
            <a:r>
              <a:rPr lang="en-US" sz="1800" dirty="0">
                <a:solidFill>
                  <a:srgbClr val="008000"/>
                </a:solidFill>
                <a:latin typeface="Arial" panose="020B0604020202020204" pitchFamily="34" charset="0"/>
                <a:cs typeface="Arial" panose="020B0604020202020204" pitchFamily="34" charset="0"/>
              </a:rPr>
              <a:t>No!</a:t>
            </a:r>
          </a:p>
          <a:p>
            <a:pPr marL="51435" indent="0">
              <a:buNone/>
            </a:pPr>
            <a:endParaRPr lang="en-US" sz="1350" dirty="0">
              <a:latin typeface="Arial" panose="020B0604020202020204" pitchFamily="34" charset="0"/>
              <a:cs typeface="Arial" panose="020B0604020202020204" pitchFamily="34" charset="0"/>
            </a:endParaRPr>
          </a:p>
          <a:p>
            <a:pPr marL="51435" indent="0">
              <a:buNone/>
            </a:pPr>
            <a:endParaRPr lang="en-US" sz="1350" dirty="0">
              <a:latin typeface="Arial" panose="020B0604020202020204" pitchFamily="34" charset="0"/>
              <a:cs typeface="Arial" panose="020B0604020202020204" pitchFamily="34" charset="0"/>
            </a:endParaRPr>
          </a:p>
        </p:txBody>
      </p:sp>
      <p:sp>
        <p:nvSpPr>
          <p:cNvPr id="4" name="Slide Number Placeholder 56"/>
          <p:cNvSpPr>
            <a:spLocks noGrp="1"/>
          </p:cNvSpPr>
          <p:nvPr>
            <p:ph type="sldNum" sz="quarter" idx="12"/>
          </p:nvPr>
        </p:nvSpPr>
        <p:spPr>
          <a:xfrm>
            <a:off x="7600950" y="4812507"/>
            <a:ext cx="342900" cy="273844"/>
          </a:xfrm>
        </p:spPr>
        <p:txBody>
          <a:bodyPr/>
          <a:lstStyle/>
          <a:p>
            <a:endParaRPr lang="en-US" altLang="en-US" dirty="0"/>
          </a:p>
        </p:txBody>
      </p:sp>
      <p:sp>
        <p:nvSpPr>
          <p:cNvPr id="5" name="Title 1"/>
          <p:cNvSpPr txBox="1">
            <a:spLocks/>
          </p:cNvSpPr>
          <p:nvPr/>
        </p:nvSpPr>
        <p:spPr>
          <a:xfrm>
            <a:off x="4800600" y="285750"/>
            <a:ext cx="3200400" cy="685800"/>
          </a:xfrm>
          <a:prstGeom prst="rect">
            <a:avLst/>
          </a:prstGeom>
        </p:spPr>
        <p:txBody>
          <a:bodyPr vert="horz" anchor="t">
            <a:noAutofit/>
          </a:bodyPr>
          <a:lstStyle>
            <a:lvl1pPr algn="ctr" rtl="0" eaLnBrk="1" latinLnBrk="0" hangingPunct="1">
              <a:spcBef>
                <a:spcPct val="0"/>
              </a:spcBef>
              <a:buNone/>
              <a:defRPr kumimoji="0" sz="4000" kern="1200" spc="-100" baseline="0">
                <a:solidFill>
                  <a:schemeClr val="tx2">
                    <a:satMod val="200000"/>
                  </a:schemeClr>
                </a:solidFill>
                <a:latin typeface="Calibri" panose="020F0502020204030204" pitchFamily="34" charset="0"/>
                <a:ea typeface="+mj-ea"/>
                <a:cs typeface="+mj-cs"/>
              </a:defRPr>
            </a:lvl1pPr>
            <a:extLst/>
          </a:lstStyle>
          <a:p>
            <a:endParaRPr lang="en-US" sz="2100" dirty="0"/>
          </a:p>
        </p:txBody>
      </p:sp>
      <p:graphicFrame>
        <p:nvGraphicFramePr>
          <p:cNvPr id="15" name="Table 14"/>
          <p:cNvGraphicFramePr>
            <a:graphicFrameLocks noGrp="1"/>
          </p:cNvGraphicFramePr>
          <p:nvPr>
            <p:extLst>
              <p:ext uri="{D42A27DB-BD31-4B8C-83A1-F6EECF244321}">
                <p14:modId xmlns:p14="http://schemas.microsoft.com/office/powerpoint/2010/main" val="1922470476"/>
              </p:ext>
            </p:extLst>
          </p:nvPr>
        </p:nvGraphicFramePr>
        <p:xfrm>
          <a:off x="914400" y="4557760"/>
          <a:ext cx="6686550" cy="508635"/>
        </p:xfrm>
        <a:graphic>
          <a:graphicData uri="http://schemas.openxmlformats.org/drawingml/2006/table">
            <a:tbl>
              <a:tblPr firstRow="1" firstCol="1" bandRow="1">
                <a:tableStyleId>{5C22544A-7EE6-4342-B048-85BDC9FD1C3A}</a:tableStyleId>
              </a:tblPr>
              <a:tblGrid>
                <a:gridCol w="6686550">
                  <a:extLst>
                    <a:ext uri="{9D8B030D-6E8A-4147-A177-3AD203B41FA5}">
                      <a16:colId xmlns:a16="http://schemas.microsoft.com/office/drawing/2014/main" val="20000"/>
                    </a:ext>
                  </a:extLst>
                </a:gridCol>
              </a:tblGrid>
              <a:tr h="471440">
                <a:tc>
                  <a:txBody>
                    <a:bodyPr/>
                    <a:lstStyle/>
                    <a:p>
                      <a:pPr marL="0" marR="0">
                        <a:lnSpc>
                          <a:spcPct val="107000"/>
                        </a:lnSpc>
                        <a:spcBef>
                          <a:spcPts val="0"/>
                        </a:spcBef>
                        <a:spcAft>
                          <a:spcPts val="0"/>
                        </a:spcAft>
                      </a:pPr>
                      <a:r>
                        <a:rPr lang="en-US" sz="1600" dirty="0">
                          <a:solidFill>
                            <a:schemeClr val="bg1"/>
                          </a:solidFill>
                          <a:effectLst/>
                        </a:rPr>
                        <a:t>Describe:</a:t>
                      </a:r>
                      <a:r>
                        <a:rPr lang="en-US" sz="1600" baseline="0" dirty="0">
                          <a:solidFill>
                            <a:schemeClr val="bg1"/>
                          </a:solidFill>
                          <a:effectLst/>
                        </a:rPr>
                        <a:t>  Mr. U states he does not like going to the doctor and avoids it at all costs </a:t>
                      </a:r>
                      <a:r>
                        <a:rPr lang="en-US" sz="1600" dirty="0">
                          <a:solidFill>
                            <a:schemeClr val="bg1"/>
                          </a:solidFill>
                          <a:effectLst/>
                        </a:rPr>
                        <a:t>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68290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43050" y="384048"/>
            <a:ext cx="6115050" cy="685800"/>
          </a:xfrm>
        </p:spPr>
        <p:txBody>
          <a:bodyPr>
            <a:normAutofit fontScale="90000"/>
          </a:bodyPr>
          <a:lstStyle/>
          <a:p>
            <a:r>
              <a:rPr lang="en-US" dirty="0"/>
              <a:t>Poll #2</a:t>
            </a:r>
          </a:p>
        </p:txBody>
      </p:sp>
      <p:sp>
        <p:nvSpPr>
          <p:cNvPr id="6" name="Content Placeholder 2"/>
          <p:cNvSpPr>
            <a:spLocks noGrp="1"/>
          </p:cNvSpPr>
          <p:nvPr>
            <p:ph idx="1"/>
          </p:nvPr>
        </p:nvSpPr>
        <p:spPr>
          <a:xfrm>
            <a:off x="1066800" y="1069848"/>
            <a:ext cx="7315200" cy="3696822"/>
          </a:xfrm>
        </p:spPr>
        <p:txBody>
          <a:bodyPr>
            <a:normAutofit/>
          </a:bodyPr>
          <a:lstStyle/>
          <a:p>
            <a:pPr marL="51435" indent="0" algn="ctr">
              <a:buNone/>
            </a:pPr>
            <a:r>
              <a:rPr lang="en-US" spc="-75" dirty="0">
                <a:solidFill>
                  <a:schemeClr val="tx2">
                    <a:satMod val="200000"/>
                  </a:schemeClr>
                </a:solidFill>
                <a:ea typeface="+mj-ea"/>
                <a:cs typeface="+mj-cs"/>
              </a:rPr>
              <a:t>What risk rating would you give Mr. U on Dimension 2 (Biomedical Conditions and Complications)? </a:t>
            </a:r>
          </a:p>
          <a:p>
            <a:pPr marL="51435" indent="0" algn="ctr">
              <a:buNone/>
            </a:pPr>
            <a:endParaRPr lang="en-US" spc="-75" dirty="0">
              <a:solidFill>
                <a:schemeClr val="tx2">
                  <a:satMod val="200000"/>
                </a:schemeClr>
              </a:solidFill>
              <a:ea typeface="+mj-ea"/>
              <a:cs typeface="+mj-cs"/>
            </a:endParaRPr>
          </a:p>
          <a:p>
            <a:pPr lvl="0" algn="ctr"/>
            <a:r>
              <a:rPr lang="en-US" dirty="0"/>
              <a:t>Risk Rating of 4</a:t>
            </a:r>
          </a:p>
          <a:p>
            <a:pPr lvl="0" algn="ctr"/>
            <a:r>
              <a:rPr lang="en-US" dirty="0"/>
              <a:t>Risk Rating of 3</a:t>
            </a:r>
          </a:p>
          <a:p>
            <a:pPr lvl="0" algn="ctr"/>
            <a:r>
              <a:rPr lang="en-US" dirty="0"/>
              <a:t>Risk Rating of 2</a:t>
            </a:r>
          </a:p>
          <a:p>
            <a:pPr lvl="0" algn="ctr"/>
            <a:r>
              <a:rPr lang="en-US" dirty="0"/>
              <a:t>Risk Rating of 1</a:t>
            </a:r>
          </a:p>
          <a:p>
            <a:pPr lvl="0" algn="ctr"/>
            <a:r>
              <a:rPr lang="en-US" dirty="0"/>
              <a:t>Risk Rating of 0</a:t>
            </a:r>
          </a:p>
          <a:p>
            <a:endParaRPr lang="en-US" dirty="0"/>
          </a:p>
        </p:txBody>
      </p:sp>
    </p:spTree>
    <p:extLst>
      <p:ext uri="{BB962C8B-B14F-4D97-AF65-F5344CB8AC3E}">
        <p14:creationId xmlns:p14="http://schemas.microsoft.com/office/powerpoint/2010/main" val="629073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1450"/>
            <a:ext cx="7772400" cy="457200"/>
          </a:xfrm>
        </p:spPr>
        <p:txBody>
          <a:bodyPr>
            <a:normAutofit fontScale="90000"/>
          </a:bodyPr>
          <a:lstStyle/>
          <a:p>
            <a:r>
              <a:rPr lang="en-US" dirty="0"/>
              <a:t>Mr. U- Dimension 2 Rating</a:t>
            </a:r>
          </a:p>
        </p:txBody>
      </p:sp>
      <p:sp>
        <p:nvSpPr>
          <p:cNvPr id="3" name="Content Placeholder 2"/>
          <p:cNvSpPr>
            <a:spLocks noGrp="1"/>
          </p:cNvSpPr>
          <p:nvPr>
            <p:ph idx="1"/>
          </p:nvPr>
        </p:nvSpPr>
        <p:spPr>
          <a:xfrm>
            <a:off x="533400" y="819150"/>
            <a:ext cx="8305800" cy="3947520"/>
          </a:xfrm>
        </p:spPr>
        <p:txBody>
          <a:bodyPr>
            <a:normAutofit/>
          </a:bodyPr>
          <a:lstStyle/>
          <a:p>
            <a:r>
              <a:rPr lang="en-US" sz="2000" dirty="0"/>
              <a:t>A risk rating of  is </a:t>
            </a:r>
            <a:r>
              <a:rPr lang="en-US" sz="2000" b="1" dirty="0">
                <a:solidFill>
                  <a:srgbClr val="FF0000"/>
                </a:solidFill>
              </a:rPr>
              <a:t>1</a:t>
            </a:r>
            <a:r>
              <a:rPr lang="en-US" sz="2000" dirty="0"/>
              <a:t> most correct (2 could be supported) </a:t>
            </a:r>
          </a:p>
          <a:p>
            <a:pPr marL="0" indent="0">
              <a:buNone/>
            </a:pPr>
            <a:endParaRPr lang="en-US" sz="2000" dirty="0"/>
          </a:p>
          <a:p>
            <a:pPr marL="51435" indent="0">
              <a:buNone/>
            </a:pPr>
            <a:r>
              <a:rPr lang="en-US" sz="2000" dirty="0">
                <a:solidFill>
                  <a:srgbClr val="008000"/>
                </a:solidFill>
              </a:rPr>
              <a:t>Rationale: </a:t>
            </a:r>
            <a:r>
              <a:rPr lang="en-US" sz="2000" dirty="0"/>
              <a:t>Mr. U denies having any current health problems, but he has difficulty sleeping and reports stomach (heartburn) problems. Problems are persistent and while it seems he tolerates these, he has not sought medical attention. Mr. U tends to ignore what “could be” serious medical problems, including any potential neurological injuries from his fall.  His neglect pattern and age factors could earn him a Risk Rating of 2, but more evaluation or stronger history is really needed. </a:t>
            </a:r>
          </a:p>
        </p:txBody>
      </p:sp>
      <p:grpSp>
        <p:nvGrpSpPr>
          <p:cNvPr id="9" name="Group 8"/>
          <p:cNvGrpSpPr/>
          <p:nvPr/>
        </p:nvGrpSpPr>
        <p:grpSpPr>
          <a:xfrm>
            <a:off x="1528832" y="3714750"/>
            <a:ext cx="6415018" cy="1257300"/>
            <a:chOff x="609595" y="3306213"/>
            <a:chExt cx="6934209" cy="848224"/>
          </a:xfrm>
        </p:grpSpPr>
        <p:sp>
          <p:nvSpPr>
            <p:cNvPr id="10" name="Pentagon 9"/>
            <p:cNvSpPr/>
            <p:nvPr/>
          </p:nvSpPr>
          <p:spPr>
            <a:xfrm rot="10800000">
              <a:off x="609595" y="3306213"/>
              <a:ext cx="6934209" cy="848224"/>
            </a:xfrm>
            <a:prstGeom prst="homePlate">
              <a:avLst/>
            </a:prstGeom>
            <a:solidFill>
              <a:srgbClr val="006B9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Pentagon 4"/>
            <p:cNvSpPr/>
            <p:nvPr/>
          </p:nvSpPr>
          <p:spPr>
            <a:xfrm>
              <a:off x="609800" y="3306213"/>
              <a:ext cx="6722153" cy="848224"/>
            </a:xfrm>
            <a:prstGeom prst="rect">
              <a:avLst/>
            </a:prstGeom>
            <a:solidFill>
              <a:schemeClr val="accent4">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80532" tIns="65723" rIns="122682" bIns="65723" numCol="1" spcCol="1270" anchor="ctr" anchorCtr="0">
              <a:noAutofit/>
            </a:bodyPr>
            <a:lstStyle/>
            <a:p>
              <a:pPr marL="172641" defTabSz="766763">
                <a:lnSpc>
                  <a:spcPct val="90000"/>
                </a:lnSpc>
                <a:spcBef>
                  <a:spcPct val="0"/>
                </a:spcBef>
                <a:spcAft>
                  <a:spcPct val="35000"/>
                </a:spcAft>
              </a:pPr>
              <a:r>
                <a:rPr lang="en-US" sz="1725" dirty="0">
                  <a:solidFill>
                    <a:schemeClr val="bg1"/>
                  </a:solidFill>
                </a:rPr>
                <a:t>Mild difficulty, signs, or symptoms.  Adequate ability to cope with biomed problems; mild interference with daily functioning</a:t>
              </a:r>
            </a:p>
          </p:txBody>
        </p:sp>
      </p:grpSp>
      <p:sp>
        <p:nvSpPr>
          <p:cNvPr id="12" name="Flowchart: Connector 11"/>
          <p:cNvSpPr/>
          <p:nvPr/>
        </p:nvSpPr>
        <p:spPr>
          <a:xfrm>
            <a:off x="1200150" y="3878473"/>
            <a:ext cx="699527" cy="685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1</a:t>
            </a:r>
          </a:p>
        </p:txBody>
      </p:sp>
    </p:spTree>
    <p:extLst>
      <p:ext uri="{BB962C8B-B14F-4D97-AF65-F5344CB8AC3E}">
        <p14:creationId xmlns:p14="http://schemas.microsoft.com/office/powerpoint/2010/main" val="346086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171450"/>
            <a:ext cx="6686550" cy="433980"/>
          </a:xfrm>
        </p:spPr>
        <p:txBody>
          <a:bodyPr>
            <a:normAutofit fontScale="90000"/>
          </a:bodyPr>
          <a:lstStyle/>
          <a:p>
            <a:r>
              <a:rPr lang="en-US" sz="2700" dirty="0"/>
              <a:t>Dimension 3</a:t>
            </a:r>
            <a:br>
              <a:rPr lang="en-US" sz="2700" dirty="0"/>
            </a:br>
            <a:endParaRPr lang="en-US" sz="2700" dirty="0"/>
          </a:p>
        </p:txBody>
      </p:sp>
      <p:sp>
        <p:nvSpPr>
          <p:cNvPr id="3" name="Content Placeholder 2"/>
          <p:cNvSpPr>
            <a:spLocks noGrp="1"/>
          </p:cNvSpPr>
          <p:nvPr>
            <p:ph idx="1"/>
          </p:nvPr>
        </p:nvSpPr>
        <p:spPr>
          <a:xfrm>
            <a:off x="457200" y="466726"/>
            <a:ext cx="8610600" cy="4505324"/>
          </a:xfrm>
        </p:spPr>
        <p:txBody>
          <a:bodyPr>
            <a:noAutofit/>
          </a:bodyPr>
          <a:lstStyle/>
          <a:p>
            <a:pPr marL="0" indent="0">
              <a:buNone/>
            </a:pPr>
            <a:r>
              <a:rPr lang="en-US" sz="1500" dirty="0"/>
              <a:t>Emotional, Behavioral, or Cognitive (EBC) Conditions and Complications</a:t>
            </a:r>
          </a:p>
          <a:p>
            <a:pPr marL="0" indent="0">
              <a:buNone/>
            </a:pPr>
            <a:endParaRPr lang="en-US" sz="1500" dirty="0"/>
          </a:p>
          <a:p>
            <a:pPr marL="0" indent="0">
              <a:buNone/>
            </a:pPr>
            <a:r>
              <a:rPr lang="en-US" sz="1500" dirty="0"/>
              <a:t>     a.  Mr. U did mark the following areas as “problematic” for him:</a:t>
            </a:r>
          </a:p>
          <a:p>
            <a:pPr marL="818388" lvl="2" indent="-342900">
              <a:buAutoNum type="arabicPeriod"/>
            </a:pPr>
            <a:r>
              <a:rPr lang="en-US" sz="1500" dirty="0"/>
              <a:t>Mood:  </a:t>
            </a:r>
            <a:r>
              <a:rPr lang="en-US" sz="1500" dirty="0">
                <a:solidFill>
                  <a:srgbClr val="008000"/>
                </a:solidFill>
              </a:rPr>
              <a:t>Loss of Pleasure/Sadness; Hopelessness; and Irritability</a:t>
            </a:r>
          </a:p>
          <a:p>
            <a:pPr marL="818388" lvl="2" indent="-342900">
              <a:buAutoNum type="arabicPeriod"/>
            </a:pPr>
            <a:r>
              <a:rPr lang="en-US" sz="1500" dirty="0"/>
              <a:t>Anxiety: </a:t>
            </a:r>
            <a:r>
              <a:rPr lang="en-US" sz="1500" dirty="0">
                <a:solidFill>
                  <a:srgbClr val="008000"/>
                </a:solidFill>
              </a:rPr>
              <a:t>Anxiety/worry</a:t>
            </a:r>
          </a:p>
          <a:p>
            <a:pPr marL="818388" lvl="2" indent="-342900">
              <a:buAutoNum type="arabicPeriod"/>
            </a:pPr>
            <a:r>
              <a:rPr lang="en-US" sz="1500" dirty="0"/>
              <a:t>Other: </a:t>
            </a:r>
            <a:r>
              <a:rPr lang="en-US" sz="1500" dirty="0">
                <a:solidFill>
                  <a:srgbClr val="008000"/>
                </a:solidFill>
              </a:rPr>
              <a:t>Sleep Problems; Memory/concentration</a:t>
            </a:r>
          </a:p>
          <a:p>
            <a:pPr marL="246888" lvl="1" indent="0">
              <a:buNone/>
            </a:pPr>
            <a:r>
              <a:rPr lang="en-US" sz="1500" dirty="0"/>
              <a:t>b.  Do you have any thoughts of self harm or harm to others? </a:t>
            </a:r>
            <a:r>
              <a:rPr lang="en-US" sz="1500" dirty="0">
                <a:solidFill>
                  <a:srgbClr val="008000"/>
                </a:solidFill>
              </a:rPr>
              <a:t>No</a:t>
            </a:r>
          </a:p>
          <a:p>
            <a:pPr marL="589788" lvl="1" indent="-342900">
              <a:buAutoNum type="alphaLcPeriod" startAt="2"/>
            </a:pPr>
            <a:endParaRPr lang="en-US" sz="1500" dirty="0"/>
          </a:p>
          <a:p>
            <a:pPr marL="246888" lvl="1" indent="0">
              <a:buNone/>
            </a:pPr>
            <a:endParaRPr lang="en-US" sz="1500" dirty="0"/>
          </a:p>
          <a:p>
            <a:pPr marL="246888" lvl="1" indent="0">
              <a:buNone/>
            </a:pPr>
            <a:endParaRPr lang="en-US" sz="1500" dirty="0"/>
          </a:p>
          <a:p>
            <a:pPr marL="246888" lvl="1" indent="0">
              <a:buNone/>
            </a:pPr>
            <a:r>
              <a:rPr lang="en-US" sz="1500" dirty="0"/>
              <a:t>c.  Have you ever been diagnosed with a mental illness?  If yes, did you receive treatment?  </a:t>
            </a:r>
            <a:r>
              <a:rPr lang="en-US" sz="1500" dirty="0">
                <a:solidFill>
                  <a:srgbClr val="008000"/>
                </a:solidFill>
              </a:rPr>
              <a:t>No</a:t>
            </a:r>
          </a:p>
          <a:p>
            <a:pPr marL="246888" lvl="1" indent="0">
              <a:buNone/>
            </a:pPr>
            <a:endParaRPr lang="en-US" sz="800" dirty="0"/>
          </a:p>
          <a:p>
            <a:pPr marL="246888" lvl="1" indent="0">
              <a:buNone/>
            </a:pPr>
            <a:r>
              <a:rPr lang="en-US" sz="1500" dirty="0"/>
              <a:t>d.  Do you see or hear things that other people say they do not see or hear?  </a:t>
            </a:r>
            <a:r>
              <a:rPr lang="en-US" sz="1500" dirty="0">
                <a:solidFill>
                  <a:srgbClr val="008000"/>
                </a:solidFill>
              </a:rPr>
              <a:t>No</a:t>
            </a:r>
          </a:p>
          <a:p>
            <a:pPr marL="246888" lvl="1" indent="0">
              <a:buNone/>
            </a:pPr>
            <a:endParaRPr lang="en-US" sz="800" dirty="0">
              <a:solidFill>
                <a:srgbClr val="008000"/>
              </a:solidFill>
            </a:endParaRPr>
          </a:p>
          <a:p>
            <a:pPr marL="246888" lvl="1" indent="0">
              <a:buNone/>
            </a:pPr>
            <a:r>
              <a:rPr lang="en-US" sz="1500" dirty="0"/>
              <a:t>e.  Question for interviewer</a:t>
            </a:r>
            <a:r>
              <a:rPr lang="en-US" sz="1500" dirty="0">
                <a:solidFill>
                  <a:srgbClr val="008000"/>
                </a:solidFill>
              </a:rPr>
              <a:t>: Based on the responses above, is further assessment needed?                        </a:t>
            </a:r>
            <a:r>
              <a:rPr lang="en-US" sz="1500" b="1" dirty="0">
                <a:solidFill>
                  <a:srgbClr val="FF0000"/>
                </a:solidFill>
              </a:rPr>
              <a:t>YES</a:t>
            </a:r>
          </a:p>
        </p:txBody>
      </p:sp>
      <p:sp>
        <p:nvSpPr>
          <p:cNvPr id="5" name="Title 1"/>
          <p:cNvSpPr txBox="1">
            <a:spLocks/>
          </p:cNvSpPr>
          <p:nvPr/>
        </p:nvSpPr>
        <p:spPr>
          <a:xfrm>
            <a:off x="4800600" y="285750"/>
            <a:ext cx="3200400" cy="685800"/>
          </a:xfrm>
          <a:prstGeom prst="rect">
            <a:avLst/>
          </a:prstGeom>
        </p:spPr>
        <p:txBody>
          <a:bodyPr vert="horz" anchor="t">
            <a:noAutofit/>
          </a:bodyPr>
          <a:lstStyle>
            <a:lvl1pPr algn="ctr" rtl="0" eaLnBrk="1" latinLnBrk="0" hangingPunct="1">
              <a:spcBef>
                <a:spcPct val="0"/>
              </a:spcBef>
              <a:buNone/>
              <a:defRPr kumimoji="0" sz="4000" kern="1200" spc="-100" baseline="0">
                <a:solidFill>
                  <a:schemeClr val="tx2">
                    <a:satMod val="200000"/>
                  </a:schemeClr>
                </a:solidFill>
                <a:latin typeface="Calibri" panose="020F0502020204030204" pitchFamily="34" charset="0"/>
                <a:ea typeface="+mj-ea"/>
                <a:cs typeface="+mj-cs"/>
              </a:defRPr>
            </a:lvl1pPr>
            <a:extLst/>
          </a:lstStyle>
          <a:p>
            <a:endParaRPr lang="en-US" sz="2100" dirty="0"/>
          </a:p>
        </p:txBody>
      </p:sp>
      <p:sp>
        <p:nvSpPr>
          <p:cNvPr id="7" name="Content Placeholder 2"/>
          <p:cNvSpPr txBox="1">
            <a:spLocks/>
          </p:cNvSpPr>
          <p:nvPr/>
        </p:nvSpPr>
        <p:spPr>
          <a:xfrm>
            <a:off x="5086350" y="1257300"/>
            <a:ext cx="2743200" cy="285750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Calibri" panose="020F0502020204030204" pitchFamily="34" charset="0"/>
                <a:ea typeface="+mn-ea"/>
                <a:cs typeface="+mn-cs"/>
              </a:defRPr>
            </a:lvl1pPr>
            <a:lvl2pPr marL="740664" indent="-285750" algn="l" rtl="0" eaLnBrk="1" latinLnBrk="0" hangingPunct="1">
              <a:spcBef>
                <a:spcPct val="20000"/>
              </a:spcBef>
              <a:buClr>
                <a:schemeClr val="tx1"/>
              </a:buClr>
              <a:buSzPct val="90000"/>
              <a:buFont typeface="Wingdings"/>
              <a:buChar char=""/>
              <a:defRPr kumimoji="0" sz="2600" kern="1200">
                <a:solidFill>
                  <a:schemeClr val="tx1"/>
                </a:solidFill>
                <a:latin typeface="Calibri" panose="020F0502020204030204" pitchFamily="34" charset="0"/>
                <a:ea typeface="+mn-ea"/>
                <a:cs typeface="+mn-cs"/>
              </a:defRPr>
            </a:lvl2pPr>
            <a:lvl3pPr marL="996696" indent="-228600" algn="l" rtl="0" eaLnBrk="1" latinLnBrk="0" hangingPunct="1">
              <a:spcBef>
                <a:spcPct val="20000"/>
              </a:spcBef>
              <a:buClr>
                <a:schemeClr val="tx1"/>
              </a:buClr>
              <a:buFont typeface="Wingdings 2"/>
              <a:buChar char=""/>
              <a:defRPr kumimoji="0" sz="2400" kern="1200">
                <a:solidFill>
                  <a:schemeClr val="tx1"/>
                </a:solidFill>
                <a:latin typeface="Calibri" panose="020F0502020204030204" pitchFamily="34" charset="0"/>
                <a:ea typeface="+mn-ea"/>
                <a:cs typeface="+mn-cs"/>
              </a:defRPr>
            </a:lvl3pPr>
            <a:lvl4pPr marL="1261872" indent="-228600" algn="l" rtl="0" eaLnBrk="1" latinLnBrk="0" hangingPunct="1">
              <a:spcBef>
                <a:spcPct val="20000"/>
              </a:spcBef>
              <a:buClr>
                <a:schemeClr val="tx1"/>
              </a:buClr>
              <a:buFont typeface="Wingdings 3"/>
              <a:buChar char=""/>
              <a:defRPr kumimoji="0" sz="2200" kern="1200">
                <a:solidFill>
                  <a:schemeClr val="tx1"/>
                </a:solidFill>
                <a:latin typeface="Calibri" panose="020F0502020204030204" pitchFamily="34" charset="0"/>
                <a:ea typeface="+mn-ea"/>
                <a:cs typeface="+mn-cs"/>
              </a:defRPr>
            </a:lvl4pPr>
            <a:lvl5pPr marL="1481328" indent="-210312" algn="l" rtl="0" eaLnBrk="1" latinLnBrk="0" hangingPunct="1">
              <a:spcBef>
                <a:spcPct val="20000"/>
              </a:spcBef>
              <a:buClr>
                <a:schemeClr val="tx1"/>
              </a:buClr>
              <a:buFont typeface="Wingdings 2"/>
              <a:buChar char=""/>
              <a:defRPr kumimoji="0" sz="2000" kern="1200">
                <a:solidFill>
                  <a:schemeClr val="tx1"/>
                </a:solidFill>
                <a:latin typeface="Calibri" panose="020F0502020204030204" pitchFamily="34" charset="0"/>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437198" indent="-385763">
              <a:buFont typeface="+mj-lt"/>
              <a:buAutoNum type="arabicPeriod"/>
            </a:pPr>
            <a:endParaRPr lang="en-US" sz="1800" dirty="0"/>
          </a:p>
        </p:txBody>
      </p:sp>
      <p:sp>
        <p:nvSpPr>
          <p:cNvPr id="8" name="TextBox 7"/>
          <p:cNvSpPr txBox="1"/>
          <p:nvPr/>
        </p:nvSpPr>
        <p:spPr>
          <a:xfrm>
            <a:off x="1314451" y="2132052"/>
            <a:ext cx="7067550" cy="553998"/>
          </a:xfrm>
          <a:prstGeom prst="rect">
            <a:avLst/>
          </a:prstGeom>
          <a:solidFill>
            <a:srgbClr val="006C31"/>
          </a:solidFill>
        </p:spPr>
        <p:txBody>
          <a:bodyPr wrap="square" rtlCol="0">
            <a:spAutoFit/>
          </a:bodyPr>
          <a:lstStyle/>
          <a:p>
            <a:pPr marL="246888" lvl="1"/>
            <a:r>
              <a:rPr lang="en-US" sz="1500" dirty="0">
                <a:solidFill>
                  <a:schemeClr val="bg1"/>
                </a:solidFill>
              </a:rPr>
              <a:t>Describe:  Mr. U says he does think about death at lot, especially since the loss of his spouse and some friends.  No suicide ideation or plan.</a:t>
            </a:r>
          </a:p>
        </p:txBody>
      </p:sp>
      <p:sp>
        <p:nvSpPr>
          <p:cNvPr id="9" name="TextBox 8"/>
          <p:cNvSpPr txBox="1"/>
          <p:nvPr/>
        </p:nvSpPr>
        <p:spPr>
          <a:xfrm>
            <a:off x="1314451" y="4123151"/>
            <a:ext cx="7067550" cy="715581"/>
          </a:xfrm>
          <a:prstGeom prst="rect">
            <a:avLst/>
          </a:prstGeom>
          <a:solidFill>
            <a:srgbClr val="006C31"/>
          </a:solidFill>
        </p:spPr>
        <p:txBody>
          <a:bodyPr wrap="square" rtlCol="0">
            <a:spAutoFit/>
          </a:bodyPr>
          <a:lstStyle/>
          <a:p>
            <a:pPr marL="246888" lvl="1"/>
            <a:r>
              <a:rPr lang="en-US" sz="1350" dirty="0">
                <a:solidFill>
                  <a:schemeClr val="bg1"/>
                </a:solidFill>
              </a:rPr>
              <a:t>Describe:  Mr. U presents with a very depressed, flat affect; he is well dressed but poorly groomed; he speaks with a detached manner about his mixed mood and hopelessness yet this has never been evaluated at depth.</a:t>
            </a:r>
          </a:p>
        </p:txBody>
      </p:sp>
    </p:spTree>
    <p:extLst>
      <p:ext uri="{BB962C8B-B14F-4D97-AF65-F5344CB8AC3E}">
        <p14:creationId xmlns:p14="http://schemas.microsoft.com/office/powerpoint/2010/main" val="94363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43050" y="384048"/>
            <a:ext cx="6115050" cy="685800"/>
          </a:xfrm>
        </p:spPr>
        <p:txBody>
          <a:bodyPr>
            <a:normAutofit fontScale="90000"/>
          </a:bodyPr>
          <a:lstStyle/>
          <a:p>
            <a:r>
              <a:rPr lang="en-US" dirty="0"/>
              <a:t>Poll #3</a:t>
            </a:r>
          </a:p>
        </p:txBody>
      </p:sp>
      <p:sp>
        <p:nvSpPr>
          <p:cNvPr id="6" name="Content Placeholder 2"/>
          <p:cNvSpPr>
            <a:spLocks noGrp="1"/>
          </p:cNvSpPr>
          <p:nvPr>
            <p:ph idx="1"/>
          </p:nvPr>
        </p:nvSpPr>
        <p:spPr>
          <a:xfrm>
            <a:off x="914400" y="1069848"/>
            <a:ext cx="7391400" cy="3696822"/>
          </a:xfrm>
        </p:spPr>
        <p:txBody>
          <a:bodyPr>
            <a:normAutofit/>
          </a:bodyPr>
          <a:lstStyle/>
          <a:p>
            <a:pPr marL="51435" indent="0" algn="ctr">
              <a:buNone/>
            </a:pPr>
            <a:r>
              <a:rPr lang="en-US" spc="-75" dirty="0">
                <a:solidFill>
                  <a:schemeClr val="tx2">
                    <a:satMod val="200000"/>
                  </a:schemeClr>
                </a:solidFill>
                <a:ea typeface="+mj-ea"/>
                <a:cs typeface="+mj-cs"/>
              </a:rPr>
              <a:t>What risk rating would you give Mr. U on Dimension 3 (Emotional, Behavioral, or Cognitive Conditions and Complications)?</a:t>
            </a:r>
          </a:p>
          <a:p>
            <a:pPr marL="51435" indent="0" algn="ctr">
              <a:buNone/>
            </a:pPr>
            <a:endParaRPr lang="en-US" sz="825" spc="-75" dirty="0">
              <a:solidFill>
                <a:schemeClr val="tx2">
                  <a:satMod val="200000"/>
                </a:schemeClr>
              </a:solidFill>
              <a:ea typeface="+mj-ea"/>
              <a:cs typeface="+mj-cs"/>
            </a:endParaRPr>
          </a:p>
          <a:p>
            <a:pPr lvl="0" algn="ctr"/>
            <a:r>
              <a:rPr lang="en-US" dirty="0"/>
              <a:t>Risk Rating of 4</a:t>
            </a:r>
          </a:p>
          <a:p>
            <a:pPr lvl="0" algn="ctr"/>
            <a:r>
              <a:rPr lang="en-US" dirty="0"/>
              <a:t>Risk Rating of 3</a:t>
            </a:r>
          </a:p>
          <a:p>
            <a:pPr lvl="0" algn="ctr"/>
            <a:r>
              <a:rPr lang="en-US" dirty="0"/>
              <a:t>Risk Rating of 2</a:t>
            </a:r>
          </a:p>
          <a:p>
            <a:pPr lvl="0" algn="ctr"/>
            <a:r>
              <a:rPr lang="en-US" dirty="0"/>
              <a:t>Risk Rating of 1</a:t>
            </a:r>
          </a:p>
          <a:p>
            <a:pPr lvl="0" algn="ctr"/>
            <a:r>
              <a:rPr lang="en-US" dirty="0"/>
              <a:t>Risk Rating of 0</a:t>
            </a:r>
          </a:p>
          <a:p>
            <a:endParaRPr lang="en-US" dirty="0"/>
          </a:p>
        </p:txBody>
      </p:sp>
    </p:spTree>
    <p:extLst>
      <p:ext uri="{BB962C8B-B14F-4D97-AF65-F5344CB8AC3E}">
        <p14:creationId xmlns:p14="http://schemas.microsoft.com/office/powerpoint/2010/main" val="1804055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1450"/>
            <a:ext cx="7467600" cy="457200"/>
          </a:xfrm>
        </p:spPr>
        <p:txBody>
          <a:bodyPr>
            <a:normAutofit fontScale="90000"/>
          </a:bodyPr>
          <a:lstStyle/>
          <a:p>
            <a:r>
              <a:rPr lang="en-US" dirty="0"/>
              <a:t>Mr. U- Dimension 3 Rating</a:t>
            </a:r>
          </a:p>
        </p:txBody>
      </p:sp>
      <p:sp>
        <p:nvSpPr>
          <p:cNvPr id="3" name="Content Placeholder 2"/>
          <p:cNvSpPr>
            <a:spLocks noGrp="1"/>
          </p:cNvSpPr>
          <p:nvPr>
            <p:ph idx="1"/>
          </p:nvPr>
        </p:nvSpPr>
        <p:spPr>
          <a:xfrm>
            <a:off x="609600" y="880465"/>
            <a:ext cx="8382000" cy="4023720"/>
          </a:xfrm>
        </p:spPr>
        <p:txBody>
          <a:bodyPr>
            <a:normAutofit/>
          </a:bodyPr>
          <a:lstStyle/>
          <a:p>
            <a:r>
              <a:rPr lang="en-US" sz="2400" dirty="0"/>
              <a:t>A risk rating of is </a:t>
            </a:r>
            <a:r>
              <a:rPr lang="en-US" sz="2400" dirty="0">
                <a:solidFill>
                  <a:schemeClr val="tx2">
                    <a:lumMod val="50000"/>
                  </a:schemeClr>
                </a:solidFill>
              </a:rPr>
              <a:t>2</a:t>
            </a:r>
            <a:r>
              <a:rPr lang="en-US" sz="2400" dirty="0"/>
              <a:t> most correct</a:t>
            </a:r>
          </a:p>
          <a:p>
            <a:pPr marL="0" indent="0">
              <a:buNone/>
            </a:pPr>
            <a:endParaRPr lang="en-US" sz="675" dirty="0"/>
          </a:p>
          <a:p>
            <a:pPr marL="51435" indent="0">
              <a:buNone/>
            </a:pPr>
            <a:r>
              <a:rPr lang="en-US" sz="1800" dirty="0">
                <a:solidFill>
                  <a:srgbClr val="008000"/>
                </a:solidFill>
              </a:rPr>
              <a:t>Rationale: </a:t>
            </a:r>
            <a:r>
              <a:rPr lang="en-US" sz="1800" dirty="0"/>
              <a:t>Mr. U discusses and demonstrates a number of emotional, behavioral issues of concern—depressed mood mixed with anxiety. His recent losses and use of depressant category drugs almost certainly contribute to this, however he has not been evaluated or helped with any of this. While not admitting to any suicidal or violent behavior, his coping skills and use of social resources is minimal.  Level of cognitive impairment does not seem severe but also needs further assessment. Without further assessment and intervention Mr. U could easily become more impaired in this domain. </a:t>
            </a:r>
          </a:p>
        </p:txBody>
      </p:sp>
      <p:grpSp>
        <p:nvGrpSpPr>
          <p:cNvPr id="9" name="Group 8"/>
          <p:cNvGrpSpPr/>
          <p:nvPr/>
        </p:nvGrpSpPr>
        <p:grpSpPr>
          <a:xfrm>
            <a:off x="1751707" y="3839779"/>
            <a:ext cx="6782693" cy="1316221"/>
            <a:chOff x="811608" y="5486402"/>
            <a:chExt cx="7764055" cy="1295399"/>
          </a:xfrm>
        </p:grpSpPr>
        <p:sp>
          <p:nvSpPr>
            <p:cNvPr id="6" name="Pentagon 5"/>
            <p:cNvSpPr/>
            <p:nvPr/>
          </p:nvSpPr>
          <p:spPr>
            <a:xfrm rot="10800000">
              <a:off x="811608" y="5562600"/>
              <a:ext cx="7646591" cy="1200628"/>
            </a:xfrm>
            <a:prstGeom prst="homePlate">
              <a:avLst/>
            </a:prstGeom>
            <a:solidFill>
              <a:srgbClr val="006B9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p:nvPr/>
          </p:nvSpPr>
          <p:spPr>
            <a:xfrm>
              <a:off x="1015174" y="5486402"/>
              <a:ext cx="7560489" cy="1295399"/>
            </a:xfrm>
            <a:prstGeom prst="rect">
              <a:avLst/>
            </a:prstGeom>
            <a:solidFill>
              <a:schemeClr val="accent4">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80532" tIns="65723" rIns="122682" bIns="65723" numCol="1" spcCol="1270" anchor="ctr" anchorCtr="0">
              <a:noAutofit/>
            </a:bodyPr>
            <a:lstStyle/>
            <a:p>
              <a:pPr marL="172641" defTabSz="766763">
                <a:lnSpc>
                  <a:spcPct val="90000"/>
                </a:lnSpc>
                <a:spcBef>
                  <a:spcPct val="0"/>
                </a:spcBef>
                <a:spcAft>
                  <a:spcPct val="35000"/>
                </a:spcAft>
              </a:pPr>
              <a:endParaRPr lang="en-US" sz="1725" dirty="0">
                <a:solidFill>
                  <a:schemeClr val="bg1"/>
                </a:solidFill>
              </a:endParaRPr>
            </a:p>
          </p:txBody>
        </p:sp>
      </p:grpSp>
      <p:sp>
        <p:nvSpPr>
          <p:cNvPr id="8" name="Flowchart: Connector 7"/>
          <p:cNvSpPr/>
          <p:nvPr/>
        </p:nvSpPr>
        <p:spPr>
          <a:xfrm>
            <a:off x="1401943" y="4171633"/>
            <a:ext cx="699527" cy="85788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2</a:t>
            </a:r>
          </a:p>
        </p:txBody>
      </p:sp>
      <p:sp>
        <p:nvSpPr>
          <p:cNvPr id="10" name="Rectangle 9"/>
          <p:cNvSpPr/>
          <p:nvPr/>
        </p:nvSpPr>
        <p:spPr>
          <a:xfrm>
            <a:off x="2432184" y="3958092"/>
            <a:ext cx="5438775" cy="1284967"/>
          </a:xfrm>
          <a:prstGeom prst="rect">
            <a:avLst/>
          </a:prstGeom>
        </p:spPr>
        <p:txBody>
          <a:bodyPr wrap="square">
            <a:spAutoFit/>
          </a:bodyPr>
          <a:lstStyle/>
          <a:p>
            <a:r>
              <a:rPr lang="en-US" sz="1600" b="1" dirty="0">
                <a:solidFill>
                  <a:schemeClr val="bg1"/>
                </a:solidFill>
              </a:rPr>
              <a:t>Moderate difficulty or impairment. Moderate signs and symptoms. Some difficulty coping or understanding, but able to function with clinical and other support services and assistance.</a:t>
            </a:r>
            <a:br>
              <a:rPr lang="en-US" sz="1350" b="1" dirty="0"/>
            </a:br>
            <a:endParaRPr lang="en-US" sz="1350" dirty="0"/>
          </a:p>
        </p:txBody>
      </p:sp>
    </p:spTree>
    <p:extLst>
      <p:ext uri="{BB962C8B-B14F-4D97-AF65-F5344CB8AC3E}">
        <p14:creationId xmlns:p14="http://schemas.microsoft.com/office/powerpoint/2010/main" val="11969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9DCF-9956-47CE-8520-62592D6D78EE}"/>
              </a:ext>
            </a:extLst>
          </p:cNvPr>
          <p:cNvSpPr>
            <a:spLocks noGrp="1"/>
          </p:cNvSpPr>
          <p:nvPr>
            <p:ph type="title"/>
          </p:nvPr>
        </p:nvSpPr>
        <p:spPr>
          <a:xfrm>
            <a:off x="457200" y="137160"/>
            <a:ext cx="8686800" cy="1143000"/>
          </a:xfrm>
        </p:spPr>
        <p:txBody>
          <a:bodyPr>
            <a:normAutofit fontScale="90000"/>
          </a:bodyPr>
          <a:lstStyle/>
          <a:p>
            <a:br>
              <a:rPr lang="en-US" dirty="0"/>
            </a:br>
            <a:r>
              <a:rPr lang="en-US" i="1" dirty="0"/>
              <a:t>The </a:t>
            </a:r>
            <a:r>
              <a:rPr lang="en-US" sz="3900" i="1" dirty="0"/>
              <a:t>ASAM Criteria </a:t>
            </a:r>
            <a:br>
              <a:rPr lang="en-US" sz="3900" i="1" dirty="0"/>
            </a:br>
            <a:r>
              <a:rPr lang="en-US" sz="3900" dirty="0"/>
              <a:t>fourth edition development</a:t>
            </a:r>
            <a:br>
              <a:rPr lang="en-US" dirty="0"/>
            </a:br>
            <a:endParaRPr lang="en-US" dirty="0"/>
          </a:p>
        </p:txBody>
      </p:sp>
      <p:sp>
        <p:nvSpPr>
          <p:cNvPr id="3" name="Content Placeholder 2">
            <a:extLst>
              <a:ext uri="{FF2B5EF4-FFF2-40B4-BE49-F238E27FC236}">
                <a16:creationId xmlns:a16="http://schemas.microsoft.com/office/drawing/2014/main" id="{BF5A4333-C1D5-41DA-814C-8D8D82BC3292}"/>
              </a:ext>
            </a:extLst>
          </p:cNvPr>
          <p:cNvSpPr>
            <a:spLocks noGrp="1"/>
          </p:cNvSpPr>
          <p:nvPr>
            <p:ph idx="1"/>
          </p:nvPr>
        </p:nvSpPr>
        <p:spPr>
          <a:xfrm>
            <a:off x="457200" y="1475185"/>
            <a:ext cx="8458200" cy="3429000"/>
          </a:xfrm>
        </p:spPr>
        <p:txBody>
          <a:bodyPr>
            <a:normAutofit/>
          </a:bodyPr>
          <a:lstStyle/>
          <a:p>
            <a:pPr marL="0" indent="0">
              <a:buNone/>
            </a:pPr>
            <a:r>
              <a:rPr lang="en-US" dirty="0"/>
              <a:t>ASAM is currently working to develop the fourth edition of </a:t>
            </a:r>
            <a:r>
              <a:rPr lang="en-US" i="1" dirty="0"/>
              <a:t>The ASAM Criteria </a:t>
            </a:r>
            <a:r>
              <a:rPr lang="en-US" dirty="0"/>
              <a:t>using a rigorous methodology for evidence review and formal consensus development under the guidance of a new editorial subcommittee.</a:t>
            </a:r>
          </a:p>
          <a:p>
            <a:pPr marL="0" indent="0">
              <a:buNone/>
            </a:pPr>
            <a:endParaRPr lang="en-US" dirty="0"/>
          </a:p>
          <a:p>
            <a:pPr marL="0" indent="0">
              <a:buNone/>
            </a:pPr>
            <a:r>
              <a:rPr lang="en-US" dirty="0"/>
              <a:t>The Adult Volume of the ASAM Criteria Fourth Edition will be available in November 2023</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30895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859" y="114300"/>
            <a:ext cx="6686550" cy="457200"/>
          </a:xfrm>
        </p:spPr>
        <p:txBody>
          <a:bodyPr>
            <a:normAutofit fontScale="90000"/>
          </a:bodyPr>
          <a:lstStyle/>
          <a:p>
            <a:br>
              <a:rPr lang="en-US" sz="2700" dirty="0"/>
            </a:br>
            <a:r>
              <a:rPr lang="en-US" sz="3000" dirty="0"/>
              <a:t>Dimension 4 </a:t>
            </a:r>
            <a:br>
              <a:rPr lang="en-US" sz="3000" dirty="0"/>
            </a:br>
            <a:endParaRPr lang="en-US" sz="3000" dirty="0"/>
          </a:p>
        </p:txBody>
      </p:sp>
      <p:sp>
        <p:nvSpPr>
          <p:cNvPr id="3" name="Content Placeholder 2"/>
          <p:cNvSpPr>
            <a:spLocks noGrp="1"/>
          </p:cNvSpPr>
          <p:nvPr>
            <p:ph idx="1"/>
          </p:nvPr>
        </p:nvSpPr>
        <p:spPr>
          <a:xfrm>
            <a:off x="533400" y="628650"/>
            <a:ext cx="8458200" cy="3509370"/>
          </a:xfrm>
        </p:spPr>
        <p:txBody>
          <a:bodyPr>
            <a:normAutofit/>
          </a:bodyPr>
          <a:lstStyle/>
          <a:p>
            <a:pPr marL="51435" indent="0">
              <a:buNone/>
            </a:pPr>
            <a:r>
              <a:rPr lang="en-US" sz="2000" dirty="0"/>
              <a:t>Readiness to Change- </a:t>
            </a:r>
            <a:r>
              <a:rPr lang="en-US" sz="2000" i="1" dirty="0">
                <a:solidFill>
                  <a:srgbClr val="008000"/>
                </a:solidFill>
              </a:rPr>
              <a:t>Exploring an individual’s readiness and interest in changing</a:t>
            </a:r>
          </a:p>
          <a:p>
            <a:pPr marL="51435" indent="0">
              <a:buNone/>
            </a:pPr>
            <a:endParaRPr lang="en-US" sz="800" i="1" dirty="0">
              <a:solidFill>
                <a:srgbClr val="008000"/>
              </a:solidFill>
            </a:endParaRPr>
          </a:p>
          <a:p>
            <a:pPr marL="394335" indent="-342900">
              <a:buFont typeface="+mj-lt"/>
              <a:buAutoNum type="alphaLcPeriod"/>
            </a:pPr>
            <a:r>
              <a:rPr lang="en-US" sz="2000" dirty="0">
                <a:solidFill>
                  <a:srgbClr val="008000"/>
                </a:solidFill>
              </a:rPr>
              <a:t>To the questions, </a:t>
            </a:r>
            <a:r>
              <a:rPr lang="en-US" sz="2000" dirty="0"/>
              <a:t>“Is your alcohol/other drug (AOD) use affecting any of the following (given a list of choices)”</a:t>
            </a:r>
            <a:r>
              <a:rPr lang="en-US" sz="2000" dirty="0">
                <a:solidFill>
                  <a:srgbClr val="FFC000"/>
                </a:solidFill>
              </a:rPr>
              <a:t> </a:t>
            </a:r>
            <a:r>
              <a:rPr lang="en-US" sz="2000" dirty="0">
                <a:solidFill>
                  <a:srgbClr val="008000"/>
                </a:solidFill>
              </a:rPr>
              <a:t>, Mr. U responded: “my relationships (family) and handling everyday tasks</a:t>
            </a:r>
            <a:r>
              <a:rPr lang="en-US" sz="2000" dirty="0">
                <a:solidFill>
                  <a:srgbClr val="FFC000"/>
                </a:solidFill>
              </a:rPr>
              <a:t>.</a:t>
            </a:r>
          </a:p>
          <a:p>
            <a:pPr marL="51435" indent="0">
              <a:buNone/>
            </a:pPr>
            <a:endParaRPr lang="en-US" sz="800" dirty="0">
              <a:solidFill>
                <a:srgbClr val="FFC000"/>
              </a:solidFill>
            </a:endParaRPr>
          </a:p>
          <a:p>
            <a:pPr marL="394335" indent="-342900">
              <a:buFont typeface="+mj-lt"/>
              <a:buAutoNum type="alphaLcPeriod"/>
            </a:pPr>
            <a:r>
              <a:rPr lang="en-US" sz="2000" dirty="0"/>
              <a:t>Have you ever received help for AOD problems?  </a:t>
            </a:r>
            <a:r>
              <a:rPr lang="en-US" sz="2000" dirty="0">
                <a:solidFill>
                  <a:srgbClr val="008000"/>
                </a:solidFill>
              </a:rPr>
              <a:t>No</a:t>
            </a:r>
          </a:p>
          <a:p>
            <a:pPr marL="394335" indent="-342900">
              <a:buFont typeface="+mj-lt"/>
              <a:buAutoNum type="alphaLcPeriod"/>
            </a:pPr>
            <a:endParaRPr lang="en-US" sz="800" dirty="0">
              <a:solidFill>
                <a:srgbClr val="008000"/>
              </a:solidFill>
            </a:endParaRPr>
          </a:p>
          <a:p>
            <a:pPr marL="394335" indent="-342900">
              <a:buFont typeface="+mj-lt"/>
              <a:buAutoNum type="alphaLcPeriod"/>
            </a:pPr>
            <a:r>
              <a:rPr lang="en-US" sz="2000" dirty="0"/>
              <a:t>On a scale of 1-10, how important is it for you to get support for your recovery?  What would support you; what are the barriers?</a:t>
            </a:r>
          </a:p>
        </p:txBody>
      </p:sp>
      <p:sp>
        <p:nvSpPr>
          <p:cNvPr id="6" name="TextBox 5"/>
          <p:cNvSpPr txBox="1"/>
          <p:nvPr/>
        </p:nvSpPr>
        <p:spPr>
          <a:xfrm>
            <a:off x="533400" y="3702934"/>
            <a:ext cx="8458200" cy="1323439"/>
          </a:xfrm>
          <a:prstGeom prst="rect">
            <a:avLst/>
          </a:prstGeom>
          <a:solidFill>
            <a:srgbClr val="006C31"/>
          </a:solidFill>
        </p:spPr>
        <p:txBody>
          <a:bodyPr wrap="square" rtlCol="0">
            <a:spAutoFit/>
          </a:bodyPr>
          <a:lstStyle/>
          <a:p>
            <a:pPr marL="246888" lvl="1"/>
            <a:r>
              <a:rPr lang="en-US" sz="1600" dirty="0">
                <a:solidFill>
                  <a:schemeClr val="bg1"/>
                </a:solidFill>
              </a:rPr>
              <a:t>Describe:  Mr. U was not sure what was meant by “recovery.” When stated as AOD use recovery he was uncertain that he “needed that”, he gave that a 2; if recovery meant helping him “feel alive and contributing to the family” he said it was an 8.  He could not clearly identify what would “support” his efforts other than his own self-determination.  He said a barrier was that he was maybe just “too old to change.”</a:t>
            </a:r>
          </a:p>
        </p:txBody>
      </p:sp>
    </p:spTree>
    <p:extLst>
      <p:ext uri="{BB962C8B-B14F-4D97-AF65-F5344CB8AC3E}">
        <p14:creationId xmlns:p14="http://schemas.microsoft.com/office/powerpoint/2010/main" val="4008909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dirty="0"/>
          </a:p>
        </p:txBody>
      </p:sp>
      <p:sp>
        <p:nvSpPr>
          <p:cNvPr id="5" name="Title 1"/>
          <p:cNvSpPr>
            <a:spLocks noGrp="1"/>
          </p:cNvSpPr>
          <p:nvPr>
            <p:ph type="title"/>
          </p:nvPr>
        </p:nvSpPr>
        <p:spPr>
          <a:xfrm>
            <a:off x="1543050" y="384048"/>
            <a:ext cx="6115050" cy="685800"/>
          </a:xfrm>
        </p:spPr>
        <p:txBody>
          <a:bodyPr>
            <a:normAutofit fontScale="90000"/>
          </a:bodyPr>
          <a:lstStyle/>
          <a:p>
            <a:r>
              <a:rPr lang="en-US" dirty="0"/>
              <a:t>Poll #4</a:t>
            </a:r>
          </a:p>
        </p:txBody>
      </p:sp>
      <p:sp>
        <p:nvSpPr>
          <p:cNvPr id="6" name="Content Placeholder 2"/>
          <p:cNvSpPr>
            <a:spLocks noGrp="1"/>
          </p:cNvSpPr>
          <p:nvPr>
            <p:ph idx="1"/>
          </p:nvPr>
        </p:nvSpPr>
        <p:spPr>
          <a:xfrm>
            <a:off x="1543050" y="1069848"/>
            <a:ext cx="6115050" cy="3696822"/>
          </a:xfrm>
        </p:spPr>
        <p:txBody>
          <a:bodyPr>
            <a:normAutofit/>
          </a:bodyPr>
          <a:lstStyle/>
          <a:p>
            <a:pPr marL="51435" indent="0" algn="ctr">
              <a:buNone/>
            </a:pPr>
            <a:r>
              <a:rPr lang="en-US" spc="-75" dirty="0">
                <a:solidFill>
                  <a:schemeClr val="tx2">
                    <a:satMod val="200000"/>
                  </a:schemeClr>
                </a:solidFill>
                <a:ea typeface="+mj-ea"/>
                <a:cs typeface="+mj-cs"/>
              </a:rPr>
              <a:t>What risk rating would you give Mr. U on Dimension 4 (Readiness to Change)?</a:t>
            </a:r>
          </a:p>
          <a:p>
            <a:pPr marL="51435" indent="0" algn="ctr">
              <a:buNone/>
            </a:pPr>
            <a:endParaRPr lang="en-US" spc="-75" dirty="0">
              <a:solidFill>
                <a:schemeClr val="tx2">
                  <a:satMod val="200000"/>
                </a:schemeClr>
              </a:solidFill>
              <a:ea typeface="+mj-ea"/>
              <a:cs typeface="+mj-cs"/>
            </a:endParaRPr>
          </a:p>
          <a:p>
            <a:pPr lvl="0" algn="ctr"/>
            <a:r>
              <a:rPr lang="en-US" dirty="0"/>
              <a:t>Risk Rating of 4</a:t>
            </a:r>
          </a:p>
          <a:p>
            <a:pPr lvl="0" algn="ctr"/>
            <a:r>
              <a:rPr lang="en-US" dirty="0"/>
              <a:t>Risk Rating of 3</a:t>
            </a:r>
          </a:p>
          <a:p>
            <a:pPr lvl="0" algn="ctr"/>
            <a:r>
              <a:rPr lang="en-US" dirty="0"/>
              <a:t>Risk Rating of 2</a:t>
            </a:r>
          </a:p>
          <a:p>
            <a:pPr lvl="0" algn="ctr"/>
            <a:r>
              <a:rPr lang="en-US" dirty="0"/>
              <a:t>Risk Rating of 1</a:t>
            </a:r>
          </a:p>
          <a:p>
            <a:pPr lvl="0" algn="ctr"/>
            <a:r>
              <a:rPr lang="en-US" dirty="0"/>
              <a:t>Risk Rating of 0</a:t>
            </a:r>
          </a:p>
          <a:p>
            <a:endParaRPr lang="en-US" dirty="0"/>
          </a:p>
        </p:txBody>
      </p:sp>
    </p:spTree>
    <p:extLst>
      <p:ext uri="{BB962C8B-B14F-4D97-AF65-F5344CB8AC3E}">
        <p14:creationId xmlns:p14="http://schemas.microsoft.com/office/powerpoint/2010/main" val="995241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1450"/>
            <a:ext cx="6877050" cy="457200"/>
          </a:xfrm>
        </p:spPr>
        <p:txBody>
          <a:bodyPr>
            <a:normAutofit fontScale="90000"/>
          </a:bodyPr>
          <a:lstStyle/>
          <a:p>
            <a:r>
              <a:rPr lang="en-US" dirty="0"/>
              <a:t>Mr. U- Dimension 4 Rating</a:t>
            </a:r>
          </a:p>
        </p:txBody>
      </p:sp>
      <p:sp>
        <p:nvSpPr>
          <p:cNvPr id="3" name="Content Placeholder 2"/>
          <p:cNvSpPr>
            <a:spLocks noGrp="1"/>
          </p:cNvSpPr>
          <p:nvPr>
            <p:ph idx="1"/>
          </p:nvPr>
        </p:nvSpPr>
        <p:spPr>
          <a:xfrm>
            <a:off x="609600" y="742950"/>
            <a:ext cx="8382000" cy="4023720"/>
          </a:xfrm>
        </p:spPr>
        <p:txBody>
          <a:bodyPr>
            <a:normAutofit/>
          </a:bodyPr>
          <a:lstStyle/>
          <a:p>
            <a:r>
              <a:rPr lang="en-US" sz="2400" dirty="0"/>
              <a:t>A risk rating of  is </a:t>
            </a:r>
            <a:r>
              <a:rPr lang="en-US" sz="2400" b="1" dirty="0">
                <a:solidFill>
                  <a:srgbClr val="FF0000"/>
                </a:solidFill>
              </a:rPr>
              <a:t>2</a:t>
            </a:r>
            <a:r>
              <a:rPr lang="en-US" sz="2400" dirty="0"/>
              <a:t> most correct</a:t>
            </a:r>
          </a:p>
          <a:p>
            <a:pPr marL="51435" indent="0">
              <a:buNone/>
            </a:pPr>
            <a:r>
              <a:rPr lang="en-US" sz="2000" dirty="0">
                <a:solidFill>
                  <a:srgbClr val="008000"/>
                </a:solidFill>
              </a:rPr>
              <a:t>Rationale: </a:t>
            </a:r>
            <a:r>
              <a:rPr lang="en-US" sz="2000" dirty="0"/>
              <a:t>Mr. U realizes there are some problems, but he seems to believe his drinking has a minimal impact and is limited to a few isolated events.  While he believes he can “adjust” things on his own, he is willing to explore treatment.  His willingness to engage in change is somewhat higher for his mental health issues (depression and anxiety).</a:t>
            </a:r>
          </a:p>
        </p:txBody>
      </p:sp>
      <p:sp>
        <p:nvSpPr>
          <p:cNvPr id="4" name="Slide Number Placeholder 3"/>
          <p:cNvSpPr>
            <a:spLocks noGrp="1"/>
          </p:cNvSpPr>
          <p:nvPr>
            <p:ph type="sldNum" sz="quarter" idx="12"/>
          </p:nvPr>
        </p:nvSpPr>
        <p:spPr/>
        <p:txBody>
          <a:bodyPr/>
          <a:lstStyle/>
          <a:p>
            <a:endParaRPr lang="en-US" dirty="0"/>
          </a:p>
        </p:txBody>
      </p:sp>
      <p:grpSp>
        <p:nvGrpSpPr>
          <p:cNvPr id="5" name="Group 4"/>
          <p:cNvGrpSpPr/>
          <p:nvPr/>
        </p:nvGrpSpPr>
        <p:grpSpPr>
          <a:xfrm>
            <a:off x="1659533" y="3625397"/>
            <a:ext cx="6856611" cy="1193863"/>
            <a:chOff x="609595" y="2052387"/>
            <a:chExt cx="6934209" cy="1000624"/>
          </a:xfrm>
          <a:solidFill>
            <a:schemeClr val="accent3"/>
          </a:solidFill>
        </p:grpSpPr>
        <p:sp>
          <p:nvSpPr>
            <p:cNvPr id="6" name="Pentagon 5"/>
            <p:cNvSpPr/>
            <p:nvPr/>
          </p:nvSpPr>
          <p:spPr>
            <a:xfrm rot="10800000">
              <a:off x="609595" y="2204787"/>
              <a:ext cx="6934209" cy="848224"/>
            </a:xfrm>
            <a:prstGeom prst="homePlat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p:nvPr/>
          </p:nvSpPr>
          <p:spPr>
            <a:xfrm>
              <a:off x="821651" y="2052387"/>
              <a:ext cx="6722153" cy="10006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80532" tIns="65723" rIns="122682" bIns="65723" numCol="1" spcCol="1270" anchor="ctr" anchorCtr="0">
              <a:noAutofit/>
            </a:bodyPr>
            <a:lstStyle/>
            <a:p>
              <a:pPr marL="172641" defTabSz="766763">
                <a:lnSpc>
                  <a:spcPct val="90000"/>
                </a:lnSpc>
                <a:spcBef>
                  <a:spcPct val="0"/>
                </a:spcBef>
                <a:spcAft>
                  <a:spcPct val="35000"/>
                </a:spcAft>
              </a:pPr>
              <a:r>
                <a:rPr lang="en-US" dirty="0">
                  <a:solidFill>
                    <a:schemeClr val="bg1"/>
                  </a:solidFill>
                </a:rPr>
                <a:t>Moderate difficulty- Reluctant to go into tx; can describe problems from use but has low commitment to change. Only passive involvement with minimal  compliance </a:t>
              </a:r>
            </a:p>
          </p:txBody>
        </p:sp>
      </p:grpSp>
      <p:sp>
        <p:nvSpPr>
          <p:cNvPr id="8" name="Flowchart: Connector 7"/>
          <p:cNvSpPr/>
          <p:nvPr/>
        </p:nvSpPr>
        <p:spPr>
          <a:xfrm>
            <a:off x="1481815" y="3724478"/>
            <a:ext cx="699527" cy="85788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2</a:t>
            </a:r>
          </a:p>
        </p:txBody>
      </p:sp>
    </p:spTree>
    <p:extLst>
      <p:ext uri="{BB962C8B-B14F-4D97-AF65-F5344CB8AC3E}">
        <p14:creationId xmlns:p14="http://schemas.microsoft.com/office/powerpoint/2010/main" val="38711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
            <a:ext cx="6991350" cy="457200"/>
          </a:xfrm>
        </p:spPr>
        <p:txBody>
          <a:bodyPr>
            <a:normAutofit fontScale="90000"/>
          </a:bodyPr>
          <a:lstStyle/>
          <a:p>
            <a:br>
              <a:rPr lang="en-US" sz="2700" dirty="0"/>
            </a:br>
            <a:r>
              <a:rPr lang="en-US" sz="2700" dirty="0"/>
              <a:t>Dimension 5</a:t>
            </a:r>
            <a:br>
              <a:rPr lang="en-US" dirty="0"/>
            </a:br>
            <a:endParaRPr lang="en-US" dirty="0"/>
          </a:p>
        </p:txBody>
      </p:sp>
      <p:sp>
        <p:nvSpPr>
          <p:cNvPr id="3" name="Content Placeholder 2"/>
          <p:cNvSpPr>
            <a:spLocks noGrp="1"/>
          </p:cNvSpPr>
          <p:nvPr>
            <p:ph idx="1"/>
          </p:nvPr>
        </p:nvSpPr>
        <p:spPr>
          <a:xfrm>
            <a:off x="533400" y="571500"/>
            <a:ext cx="8382000" cy="4514850"/>
          </a:xfrm>
        </p:spPr>
        <p:txBody>
          <a:bodyPr>
            <a:normAutofit/>
          </a:bodyPr>
          <a:lstStyle/>
          <a:p>
            <a:pPr marL="51435" indent="0">
              <a:buNone/>
            </a:pPr>
            <a:r>
              <a:rPr lang="en-US" sz="1950" dirty="0"/>
              <a:t>Relapse, Continued Use, or Continued Problems Potential- </a:t>
            </a:r>
            <a:r>
              <a:rPr lang="en-US" sz="1500" i="1" dirty="0">
                <a:solidFill>
                  <a:srgbClr val="008000"/>
                </a:solidFill>
              </a:rPr>
              <a:t>Exploring an individual’s relapse experiences/history of continued use</a:t>
            </a:r>
          </a:p>
          <a:p>
            <a:pPr marL="51435" indent="0">
              <a:buNone/>
            </a:pPr>
            <a:endParaRPr lang="en-US" sz="1500" dirty="0">
              <a:solidFill>
                <a:srgbClr val="008000"/>
              </a:solidFill>
            </a:endParaRPr>
          </a:p>
          <a:p>
            <a:pPr marL="51435" indent="0">
              <a:lnSpc>
                <a:spcPct val="70000"/>
              </a:lnSpc>
              <a:buNone/>
            </a:pPr>
            <a:r>
              <a:rPr lang="en-US" sz="1425" dirty="0"/>
              <a:t>a.   In the past 30 days have you had cravings, withdrawal symptoms or trying to recovery from your use? </a:t>
            </a:r>
          </a:p>
          <a:p>
            <a:pPr marL="51435" indent="0">
              <a:lnSpc>
                <a:spcPct val="70000"/>
              </a:lnSpc>
              <a:buNone/>
            </a:pPr>
            <a:endParaRPr lang="en-US" sz="1425" dirty="0"/>
          </a:p>
          <a:p>
            <a:pPr marL="394335" indent="-342900">
              <a:buFont typeface="+mj-lt"/>
              <a:buAutoNum type="alphaLcPeriod"/>
            </a:pPr>
            <a:endParaRPr lang="en-US" sz="1425" dirty="0"/>
          </a:p>
          <a:p>
            <a:pPr marL="51435" indent="0">
              <a:lnSpc>
                <a:spcPct val="70000"/>
              </a:lnSpc>
              <a:buNone/>
            </a:pPr>
            <a:endParaRPr lang="en-US" sz="1425" dirty="0"/>
          </a:p>
          <a:p>
            <a:pPr marL="51435" indent="0">
              <a:lnSpc>
                <a:spcPct val="70000"/>
              </a:lnSpc>
              <a:buNone/>
            </a:pPr>
            <a:endParaRPr lang="en-US" sz="1425" dirty="0"/>
          </a:p>
          <a:p>
            <a:pPr marL="51435" indent="0">
              <a:lnSpc>
                <a:spcPct val="70000"/>
              </a:lnSpc>
              <a:buNone/>
            </a:pPr>
            <a:endParaRPr lang="en-US" sz="1425" dirty="0"/>
          </a:p>
          <a:p>
            <a:pPr marL="51435" indent="0">
              <a:lnSpc>
                <a:spcPct val="70000"/>
              </a:lnSpc>
              <a:buNone/>
            </a:pPr>
            <a:endParaRPr lang="en-US" sz="1425" dirty="0"/>
          </a:p>
          <a:p>
            <a:pPr marL="51435" indent="0">
              <a:lnSpc>
                <a:spcPct val="70000"/>
              </a:lnSpc>
              <a:buNone/>
            </a:pPr>
            <a:endParaRPr lang="en-US" sz="1425" dirty="0"/>
          </a:p>
          <a:p>
            <a:pPr marL="51435" indent="0">
              <a:lnSpc>
                <a:spcPct val="70000"/>
              </a:lnSpc>
              <a:buNone/>
            </a:pPr>
            <a:r>
              <a:rPr lang="en-US" sz="1425" dirty="0"/>
              <a:t>b.   Do you feel you will relapse or continue to use if you don’t get treatment or additional support?</a:t>
            </a:r>
          </a:p>
          <a:p>
            <a:pPr marL="51435" indent="0">
              <a:buNone/>
            </a:pPr>
            <a:endParaRPr lang="en-US" sz="1425" dirty="0"/>
          </a:p>
          <a:p>
            <a:pPr marL="51435" indent="0">
              <a:buNone/>
            </a:pPr>
            <a:endParaRPr lang="en-US" sz="1425" dirty="0"/>
          </a:p>
          <a:p>
            <a:pPr marL="51435" indent="0">
              <a:lnSpc>
                <a:spcPct val="60000"/>
              </a:lnSpc>
              <a:buNone/>
            </a:pPr>
            <a:endParaRPr lang="en-US" sz="1425" dirty="0"/>
          </a:p>
          <a:p>
            <a:pPr marL="51435" indent="0">
              <a:lnSpc>
                <a:spcPct val="60000"/>
              </a:lnSpc>
              <a:buNone/>
            </a:pPr>
            <a:endParaRPr lang="en-US" sz="1425" dirty="0"/>
          </a:p>
          <a:p>
            <a:pPr marL="51435" indent="0">
              <a:lnSpc>
                <a:spcPct val="60000"/>
              </a:lnSpc>
              <a:buNone/>
            </a:pPr>
            <a:endParaRPr lang="en-US" sz="1425" dirty="0"/>
          </a:p>
          <a:p>
            <a:pPr marL="51435" indent="0">
              <a:lnSpc>
                <a:spcPct val="60000"/>
              </a:lnSpc>
              <a:buNone/>
            </a:pPr>
            <a:endParaRPr lang="en-US" sz="1425" dirty="0"/>
          </a:p>
          <a:p>
            <a:pPr marL="51435" indent="0">
              <a:lnSpc>
                <a:spcPct val="60000"/>
              </a:lnSpc>
              <a:buNone/>
            </a:pPr>
            <a:endParaRPr lang="en-US" sz="1425" dirty="0"/>
          </a:p>
          <a:p>
            <a:pPr marL="51435" indent="0">
              <a:lnSpc>
                <a:spcPct val="60000"/>
              </a:lnSpc>
              <a:buNone/>
            </a:pPr>
            <a:endParaRPr lang="en-US" sz="1425" dirty="0"/>
          </a:p>
          <a:p>
            <a:pPr marL="51435" indent="0">
              <a:lnSpc>
                <a:spcPct val="60000"/>
              </a:lnSpc>
              <a:buNone/>
            </a:pPr>
            <a:endParaRPr lang="en-US" sz="1425" dirty="0"/>
          </a:p>
          <a:p>
            <a:pPr marL="51435" indent="0">
              <a:lnSpc>
                <a:spcPct val="60000"/>
              </a:lnSpc>
              <a:buNone/>
            </a:pPr>
            <a:r>
              <a:rPr lang="en-US" sz="1425" dirty="0"/>
              <a:t>c.   Are you aware of your triggers to use alcohol and/or other drugs?</a:t>
            </a:r>
          </a:p>
          <a:p>
            <a:pPr marL="51435" indent="0">
              <a:lnSpc>
                <a:spcPct val="60000"/>
              </a:lnSpc>
              <a:buNone/>
            </a:pPr>
            <a:endParaRPr lang="en-US" sz="1425" dirty="0"/>
          </a:p>
        </p:txBody>
      </p:sp>
      <p:sp>
        <p:nvSpPr>
          <p:cNvPr id="5" name="TextBox 4"/>
          <p:cNvSpPr txBox="1"/>
          <p:nvPr/>
        </p:nvSpPr>
        <p:spPr>
          <a:xfrm>
            <a:off x="1262452" y="1668056"/>
            <a:ext cx="7168669" cy="784830"/>
          </a:xfrm>
          <a:prstGeom prst="rect">
            <a:avLst/>
          </a:prstGeom>
          <a:solidFill>
            <a:srgbClr val="006C31"/>
          </a:solidFill>
        </p:spPr>
        <p:txBody>
          <a:bodyPr wrap="square" rtlCol="0">
            <a:spAutoFit/>
          </a:bodyPr>
          <a:lstStyle/>
          <a:p>
            <a:pPr marL="246888" lvl="1"/>
            <a:r>
              <a:rPr lang="en-US" sz="1500" dirty="0">
                <a:solidFill>
                  <a:srgbClr val="FFC000"/>
                </a:solidFill>
              </a:rPr>
              <a:t>Describe: I have a drink most days, I’m not sure about craving, I just get bored and enjoy a drink.  I did overdo it the other day, but usually I keep it under control</a:t>
            </a:r>
          </a:p>
        </p:txBody>
      </p:sp>
      <p:sp>
        <p:nvSpPr>
          <p:cNvPr id="6" name="TextBox 5"/>
          <p:cNvSpPr txBox="1"/>
          <p:nvPr/>
        </p:nvSpPr>
        <p:spPr>
          <a:xfrm>
            <a:off x="1248597" y="3041610"/>
            <a:ext cx="7168669" cy="1015663"/>
          </a:xfrm>
          <a:prstGeom prst="rect">
            <a:avLst/>
          </a:prstGeom>
          <a:solidFill>
            <a:srgbClr val="006C31"/>
          </a:solidFill>
        </p:spPr>
        <p:txBody>
          <a:bodyPr wrap="square" rtlCol="0">
            <a:spAutoFit/>
          </a:bodyPr>
          <a:lstStyle/>
          <a:p>
            <a:pPr marL="246888" lvl="1"/>
            <a:r>
              <a:rPr lang="en-US" sz="1500" dirty="0">
                <a:solidFill>
                  <a:srgbClr val="FFC000"/>
                </a:solidFill>
              </a:rPr>
              <a:t>Describe: I’ve been drinking all my adult life. This has me thinking that I may have to quit.  I certainly don’t want to hurt my daughter or my grandkids.  I think I can quit if that’s what it takes and I’ve always been able to do things when I make up my mind to.  </a:t>
            </a:r>
          </a:p>
        </p:txBody>
      </p:sp>
      <p:sp>
        <p:nvSpPr>
          <p:cNvPr id="7" name="TextBox 6"/>
          <p:cNvSpPr txBox="1"/>
          <p:nvPr/>
        </p:nvSpPr>
        <p:spPr>
          <a:xfrm>
            <a:off x="1197621" y="4514363"/>
            <a:ext cx="7233500" cy="553998"/>
          </a:xfrm>
          <a:prstGeom prst="rect">
            <a:avLst/>
          </a:prstGeom>
          <a:solidFill>
            <a:srgbClr val="006C31"/>
          </a:solidFill>
        </p:spPr>
        <p:txBody>
          <a:bodyPr wrap="square" rtlCol="0">
            <a:spAutoFit/>
          </a:bodyPr>
          <a:lstStyle/>
          <a:p>
            <a:pPr marL="246888" lvl="1"/>
            <a:r>
              <a:rPr lang="en-US" sz="1500" dirty="0">
                <a:solidFill>
                  <a:srgbClr val="FFC000"/>
                </a:solidFill>
              </a:rPr>
              <a:t>Describe: I get bored.  My wife and I always had cocktails before dinner. I would miss that.</a:t>
            </a:r>
          </a:p>
        </p:txBody>
      </p:sp>
    </p:spTree>
    <p:extLst>
      <p:ext uri="{BB962C8B-B14F-4D97-AF65-F5344CB8AC3E}">
        <p14:creationId xmlns:p14="http://schemas.microsoft.com/office/powerpoint/2010/main" val="226690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114300"/>
            <a:ext cx="6515100" cy="457200"/>
          </a:xfrm>
        </p:spPr>
        <p:txBody>
          <a:bodyPr>
            <a:normAutofit fontScale="90000"/>
          </a:bodyPr>
          <a:lstStyle/>
          <a:p>
            <a:br>
              <a:rPr lang="en-US" sz="2700" dirty="0"/>
            </a:br>
            <a:r>
              <a:rPr lang="en-US" sz="2700" dirty="0"/>
              <a:t>Dimension 5 </a:t>
            </a:r>
            <a:r>
              <a:rPr lang="en-US" sz="2100" dirty="0"/>
              <a:t>(continued)</a:t>
            </a:r>
            <a:br>
              <a:rPr lang="en-US" dirty="0"/>
            </a:br>
            <a:endParaRPr lang="en-US" dirty="0"/>
          </a:p>
        </p:txBody>
      </p:sp>
      <p:sp>
        <p:nvSpPr>
          <p:cNvPr id="3" name="Content Placeholder 2"/>
          <p:cNvSpPr>
            <a:spLocks noGrp="1"/>
          </p:cNvSpPr>
          <p:nvPr>
            <p:ph idx="1"/>
          </p:nvPr>
        </p:nvSpPr>
        <p:spPr>
          <a:xfrm>
            <a:off x="533400" y="895349"/>
            <a:ext cx="8534400" cy="4191002"/>
          </a:xfrm>
        </p:spPr>
        <p:txBody>
          <a:bodyPr>
            <a:normAutofit/>
          </a:bodyPr>
          <a:lstStyle/>
          <a:p>
            <a:pPr marL="51435" indent="0">
              <a:buNone/>
            </a:pPr>
            <a:r>
              <a:rPr lang="en-US" sz="2000" dirty="0"/>
              <a:t>Relapse, Continued Use, or Continued Problems Potential- </a:t>
            </a:r>
            <a:r>
              <a:rPr lang="en-US" sz="2000" i="1" dirty="0">
                <a:solidFill>
                  <a:srgbClr val="008000"/>
                </a:solidFill>
              </a:rPr>
              <a:t>Exploring an individual’s relapse experiences/history of continued use</a:t>
            </a:r>
            <a:endParaRPr lang="en-US" sz="2000" dirty="0">
              <a:solidFill>
                <a:srgbClr val="008000"/>
              </a:solidFill>
            </a:endParaRPr>
          </a:p>
          <a:p>
            <a:pPr marL="394335" indent="-342900">
              <a:buAutoNum type="alphaLcPeriod" startAt="4"/>
            </a:pPr>
            <a:endParaRPr lang="en-US" sz="1425" dirty="0"/>
          </a:p>
          <a:p>
            <a:pPr marL="394335" indent="-342900">
              <a:buAutoNum type="alphaLcPeriod" startAt="4"/>
            </a:pPr>
            <a:r>
              <a:rPr lang="en-US" sz="1800" dirty="0"/>
              <a:t>Have you tried to control your use (stop or cut down)?</a:t>
            </a:r>
          </a:p>
          <a:p>
            <a:pPr marL="394335" indent="-342900">
              <a:buAutoNum type="alphaLcPeriod" startAt="4"/>
            </a:pPr>
            <a:endParaRPr lang="en-US" sz="1425" dirty="0"/>
          </a:p>
          <a:p>
            <a:pPr marL="394335" indent="-342900">
              <a:buAutoNum type="alphaLcPeriod" startAt="4"/>
            </a:pPr>
            <a:endParaRPr lang="en-US" sz="1425" dirty="0"/>
          </a:p>
          <a:p>
            <a:pPr marL="394335" indent="-342900">
              <a:buAutoNum type="alphaLcPeriod" startAt="4"/>
            </a:pPr>
            <a:endParaRPr lang="en-US" sz="1425" dirty="0"/>
          </a:p>
          <a:p>
            <a:pPr marL="51435" indent="0">
              <a:lnSpc>
                <a:spcPct val="70000"/>
              </a:lnSpc>
              <a:buNone/>
            </a:pPr>
            <a:endParaRPr lang="en-US" sz="1425" dirty="0"/>
          </a:p>
          <a:p>
            <a:pPr marL="51435" indent="0">
              <a:lnSpc>
                <a:spcPct val="70000"/>
              </a:lnSpc>
              <a:buNone/>
            </a:pPr>
            <a:endParaRPr lang="en-US" sz="1425" dirty="0"/>
          </a:p>
          <a:p>
            <a:pPr marL="51435" indent="0">
              <a:lnSpc>
                <a:spcPct val="70000"/>
              </a:lnSpc>
              <a:buNone/>
            </a:pPr>
            <a:endParaRPr lang="en-US" sz="1425" dirty="0"/>
          </a:p>
          <a:p>
            <a:pPr marL="51435" indent="0">
              <a:lnSpc>
                <a:spcPct val="70000"/>
              </a:lnSpc>
              <a:buNone/>
            </a:pPr>
            <a:endParaRPr lang="en-US" sz="1425" dirty="0"/>
          </a:p>
          <a:p>
            <a:pPr marL="51435" indent="0">
              <a:lnSpc>
                <a:spcPct val="70000"/>
              </a:lnSpc>
              <a:buNone/>
            </a:pPr>
            <a:endParaRPr lang="en-US" sz="1425" dirty="0"/>
          </a:p>
          <a:p>
            <a:pPr marL="394335" indent="-342900">
              <a:lnSpc>
                <a:spcPct val="70000"/>
              </a:lnSpc>
              <a:buAutoNum type="alphaLcPeriod" startAt="5"/>
            </a:pPr>
            <a:r>
              <a:rPr lang="en-US" sz="1800" dirty="0"/>
              <a:t>What is the longest period of time you have gone without using?          Describe when, what substance, duration</a:t>
            </a:r>
          </a:p>
          <a:p>
            <a:pPr marL="51435" indent="0">
              <a:buNone/>
            </a:pPr>
            <a:endParaRPr lang="en-US" sz="2100" i="1" dirty="0">
              <a:solidFill>
                <a:srgbClr val="FFC000"/>
              </a:solidFill>
            </a:endParaRPr>
          </a:p>
        </p:txBody>
      </p:sp>
      <p:sp>
        <p:nvSpPr>
          <p:cNvPr id="5" name="TextBox 4"/>
          <p:cNvSpPr txBox="1"/>
          <p:nvPr/>
        </p:nvSpPr>
        <p:spPr>
          <a:xfrm>
            <a:off x="1176219" y="3927096"/>
            <a:ext cx="7543800" cy="1015663"/>
          </a:xfrm>
          <a:prstGeom prst="rect">
            <a:avLst/>
          </a:prstGeom>
          <a:solidFill>
            <a:srgbClr val="006C31"/>
          </a:solidFill>
        </p:spPr>
        <p:txBody>
          <a:bodyPr wrap="square" rtlCol="0">
            <a:spAutoFit/>
          </a:bodyPr>
          <a:lstStyle/>
          <a:p>
            <a:pPr marL="246888" lvl="1"/>
            <a:r>
              <a:rPr lang="en-US" sz="1500" dirty="0">
                <a:solidFill>
                  <a:srgbClr val="FFC000"/>
                </a:solidFill>
              </a:rPr>
              <a:t>Describe: I totally  quit once for about 2 months. My wife was sick and needed me. That was maybe 8 -10 years ago. Recently I quit for a couple of weeks. I was spending more time doing things with the grandkids and didn’t want to drink around them.  That was about three months ago.</a:t>
            </a:r>
          </a:p>
        </p:txBody>
      </p:sp>
      <p:sp>
        <p:nvSpPr>
          <p:cNvPr id="6" name="TextBox 5"/>
          <p:cNvSpPr txBox="1"/>
          <p:nvPr/>
        </p:nvSpPr>
        <p:spPr>
          <a:xfrm>
            <a:off x="1085063" y="2063918"/>
            <a:ext cx="7543800" cy="1015663"/>
          </a:xfrm>
          <a:prstGeom prst="rect">
            <a:avLst/>
          </a:prstGeom>
          <a:solidFill>
            <a:srgbClr val="006C31"/>
          </a:solidFill>
        </p:spPr>
        <p:txBody>
          <a:bodyPr wrap="square" rtlCol="0">
            <a:spAutoFit/>
          </a:bodyPr>
          <a:lstStyle/>
          <a:p>
            <a:pPr marL="246888" lvl="1"/>
            <a:r>
              <a:rPr lang="en-US" sz="1500" dirty="0">
                <a:solidFill>
                  <a:srgbClr val="FFC000"/>
                </a:solidFill>
              </a:rPr>
              <a:t>Describe: I cut down a lot when I moved in with my daughter and son-in-law.  I don’t think I was drinking that much, but they hardly ever drink. That’s why I drink in the garage, not to bother them.  I do pretty well at controlling, I just let it get out of hand a few times.</a:t>
            </a:r>
          </a:p>
        </p:txBody>
      </p:sp>
    </p:spTree>
    <p:extLst>
      <p:ext uri="{BB962C8B-B14F-4D97-AF65-F5344CB8AC3E}">
        <p14:creationId xmlns:p14="http://schemas.microsoft.com/office/powerpoint/2010/main" val="3318731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dirty="0"/>
          </a:p>
        </p:txBody>
      </p:sp>
      <p:sp>
        <p:nvSpPr>
          <p:cNvPr id="5" name="Title 1"/>
          <p:cNvSpPr>
            <a:spLocks noGrp="1"/>
          </p:cNvSpPr>
          <p:nvPr>
            <p:ph type="title"/>
          </p:nvPr>
        </p:nvSpPr>
        <p:spPr>
          <a:xfrm>
            <a:off x="1543050" y="384048"/>
            <a:ext cx="6115050" cy="685800"/>
          </a:xfrm>
        </p:spPr>
        <p:txBody>
          <a:bodyPr>
            <a:normAutofit fontScale="90000"/>
          </a:bodyPr>
          <a:lstStyle/>
          <a:p>
            <a:r>
              <a:rPr lang="en-US" dirty="0"/>
              <a:t>Poll #5</a:t>
            </a:r>
          </a:p>
        </p:txBody>
      </p:sp>
      <p:sp>
        <p:nvSpPr>
          <p:cNvPr id="6" name="Content Placeholder 2"/>
          <p:cNvSpPr>
            <a:spLocks noGrp="1"/>
          </p:cNvSpPr>
          <p:nvPr>
            <p:ph idx="1"/>
          </p:nvPr>
        </p:nvSpPr>
        <p:spPr>
          <a:xfrm>
            <a:off x="914400" y="1069848"/>
            <a:ext cx="7391400" cy="3696822"/>
          </a:xfrm>
        </p:spPr>
        <p:txBody>
          <a:bodyPr>
            <a:normAutofit/>
          </a:bodyPr>
          <a:lstStyle/>
          <a:p>
            <a:pPr marL="51435" indent="0" algn="ctr">
              <a:buNone/>
            </a:pPr>
            <a:r>
              <a:rPr lang="en-US" spc="-75" dirty="0">
                <a:solidFill>
                  <a:schemeClr val="tx2">
                    <a:satMod val="200000"/>
                  </a:schemeClr>
                </a:solidFill>
                <a:ea typeface="+mj-ea"/>
                <a:cs typeface="+mj-cs"/>
              </a:rPr>
              <a:t>What risk rating would you give Mr. U on Dimension 5 (Relapse, Continued Use, or </a:t>
            </a:r>
          </a:p>
          <a:p>
            <a:pPr marL="51435" indent="0" algn="ctr">
              <a:buNone/>
            </a:pPr>
            <a:r>
              <a:rPr lang="en-US" spc="-75" dirty="0">
                <a:solidFill>
                  <a:schemeClr val="tx2">
                    <a:satMod val="200000"/>
                  </a:schemeClr>
                </a:solidFill>
                <a:ea typeface="+mj-ea"/>
                <a:cs typeface="+mj-cs"/>
              </a:rPr>
              <a:t>Continued Problems Potential)?</a:t>
            </a:r>
          </a:p>
          <a:p>
            <a:pPr marL="51435" indent="0" algn="ctr">
              <a:buNone/>
            </a:pPr>
            <a:endParaRPr lang="en-US" sz="1200" spc="-75" dirty="0">
              <a:solidFill>
                <a:schemeClr val="tx2">
                  <a:satMod val="200000"/>
                </a:schemeClr>
              </a:solidFill>
              <a:ea typeface="+mj-ea"/>
              <a:cs typeface="+mj-cs"/>
            </a:endParaRPr>
          </a:p>
          <a:p>
            <a:pPr lvl="0" algn="ctr"/>
            <a:r>
              <a:rPr lang="en-US" dirty="0"/>
              <a:t>Risk Rating of 4</a:t>
            </a:r>
          </a:p>
          <a:p>
            <a:pPr lvl="0" algn="ctr"/>
            <a:r>
              <a:rPr lang="en-US" dirty="0"/>
              <a:t>Risk Rating of 3</a:t>
            </a:r>
          </a:p>
          <a:p>
            <a:pPr lvl="0" algn="ctr"/>
            <a:r>
              <a:rPr lang="en-US" dirty="0"/>
              <a:t>Risk Rating of 2</a:t>
            </a:r>
          </a:p>
          <a:p>
            <a:pPr lvl="0" algn="ctr"/>
            <a:r>
              <a:rPr lang="en-US" dirty="0"/>
              <a:t>Risk Rating of 1</a:t>
            </a:r>
          </a:p>
          <a:p>
            <a:pPr lvl="0" algn="ctr"/>
            <a:r>
              <a:rPr lang="en-US" dirty="0"/>
              <a:t>Risk Rating of 0</a:t>
            </a:r>
          </a:p>
          <a:p>
            <a:endParaRPr lang="en-US" dirty="0"/>
          </a:p>
        </p:txBody>
      </p:sp>
    </p:spTree>
    <p:extLst>
      <p:ext uri="{BB962C8B-B14F-4D97-AF65-F5344CB8AC3E}">
        <p14:creationId xmlns:p14="http://schemas.microsoft.com/office/powerpoint/2010/main" val="4010215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1450"/>
            <a:ext cx="7772400" cy="457200"/>
          </a:xfrm>
        </p:spPr>
        <p:txBody>
          <a:bodyPr>
            <a:normAutofit fontScale="90000"/>
          </a:bodyPr>
          <a:lstStyle/>
          <a:p>
            <a:r>
              <a:rPr lang="en-US" dirty="0"/>
              <a:t>Mr. U- Dimension 5 Rating</a:t>
            </a:r>
          </a:p>
        </p:txBody>
      </p:sp>
      <p:sp>
        <p:nvSpPr>
          <p:cNvPr id="3" name="Content Placeholder 2"/>
          <p:cNvSpPr>
            <a:spLocks noGrp="1"/>
          </p:cNvSpPr>
          <p:nvPr>
            <p:ph idx="1"/>
          </p:nvPr>
        </p:nvSpPr>
        <p:spPr>
          <a:xfrm>
            <a:off x="533400" y="971550"/>
            <a:ext cx="8458200" cy="3795120"/>
          </a:xfrm>
        </p:spPr>
        <p:txBody>
          <a:bodyPr>
            <a:normAutofit/>
          </a:bodyPr>
          <a:lstStyle/>
          <a:p>
            <a:r>
              <a:rPr lang="en-US" sz="2400" dirty="0"/>
              <a:t>A risk rating of  is </a:t>
            </a:r>
            <a:r>
              <a:rPr lang="en-US" sz="2400" b="1" dirty="0">
                <a:solidFill>
                  <a:srgbClr val="FF0000"/>
                </a:solidFill>
              </a:rPr>
              <a:t>2</a:t>
            </a:r>
            <a:r>
              <a:rPr lang="en-US" sz="2400" dirty="0"/>
              <a:t> most correct</a:t>
            </a:r>
          </a:p>
          <a:p>
            <a:endParaRPr lang="en-US" sz="675" dirty="0"/>
          </a:p>
          <a:p>
            <a:pPr marL="51435" indent="0">
              <a:buNone/>
            </a:pPr>
            <a:r>
              <a:rPr lang="en-US" sz="1800" dirty="0">
                <a:solidFill>
                  <a:srgbClr val="008000"/>
                </a:solidFill>
              </a:rPr>
              <a:t>Rationale: </a:t>
            </a:r>
            <a:r>
              <a:rPr lang="en-US" sz="1800" dirty="0"/>
              <a:t>Again, Mr. U realizes there are some problems from his alcohol use but he seems to believe he will be able to limit or control use.  He does not seem to understand the concept of craving and loss of control and so demonstrates poor recognition of risks and the dynamics of his SUD.  He has an idea of when he </a:t>
            </a:r>
            <a:r>
              <a:rPr lang="en-US" sz="1800" i="1" dirty="0"/>
              <a:t>likes to have a drink but does not frame this experience as being triggered.  Mr. U has exhibited some coping skills to manage his drinking </a:t>
            </a:r>
            <a:r>
              <a:rPr lang="en-US" sz="1800" dirty="0"/>
              <a:t>in his current environment.  (Applies to Dim 3 also)</a:t>
            </a:r>
          </a:p>
        </p:txBody>
      </p:sp>
      <p:sp>
        <p:nvSpPr>
          <p:cNvPr id="4" name="Slide Number Placeholder 3"/>
          <p:cNvSpPr>
            <a:spLocks noGrp="1"/>
          </p:cNvSpPr>
          <p:nvPr>
            <p:ph type="sldNum" sz="quarter" idx="12"/>
          </p:nvPr>
        </p:nvSpPr>
        <p:spPr/>
        <p:txBody>
          <a:bodyPr/>
          <a:lstStyle/>
          <a:p>
            <a:endParaRPr lang="en-US" dirty="0"/>
          </a:p>
        </p:txBody>
      </p:sp>
      <p:grpSp>
        <p:nvGrpSpPr>
          <p:cNvPr id="5" name="Group 4"/>
          <p:cNvGrpSpPr/>
          <p:nvPr/>
        </p:nvGrpSpPr>
        <p:grpSpPr>
          <a:xfrm>
            <a:off x="1805021" y="3844636"/>
            <a:ext cx="5933936" cy="738179"/>
            <a:chOff x="609595" y="2136776"/>
            <a:chExt cx="6934209" cy="984239"/>
          </a:xfrm>
          <a:solidFill>
            <a:schemeClr val="accent3"/>
          </a:solidFill>
        </p:grpSpPr>
        <p:sp>
          <p:nvSpPr>
            <p:cNvPr id="6" name="Pentagon 5"/>
            <p:cNvSpPr/>
            <p:nvPr/>
          </p:nvSpPr>
          <p:spPr>
            <a:xfrm rot="10800000">
              <a:off x="609595" y="2204787"/>
              <a:ext cx="6934209" cy="848224"/>
            </a:xfrm>
            <a:prstGeom prst="homePlat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p:nvPr/>
          </p:nvSpPr>
          <p:spPr>
            <a:xfrm>
              <a:off x="821650" y="2136776"/>
              <a:ext cx="6722154" cy="9842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80532" tIns="65723" rIns="122682" bIns="65723" numCol="1" spcCol="1270" anchor="ctr" anchorCtr="0">
              <a:noAutofit/>
            </a:bodyPr>
            <a:lstStyle/>
            <a:p>
              <a:pPr marL="172641" defTabSz="766763">
                <a:lnSpc>
                  <a:spcPct val="90000"/>
                </a:lnSpc>
                <a:spcBef>
                  <a:spcPct val="0"/>
                </a:spcBef>
                <a:spcAft>
                  <a:spcPct val="35000"/>
                </a:spcAft>
              </a:pPr>
              <a:r>
                <a:rPr lang="en-US" sz="1725" dirty="0">
                  <a:solidFill>
                    <a:schemeClr val="bg1"/>
                  </a:solidFill>
                </a:rPr>
                <a:t>Moderate difficulty-Impaired understanding of substance use/reoccurring symptoms but can self-manage with support </a:t>
              </a:r>
            </a:p>
          </p:txBody>
        </p:sp>
      </p:grpSp>
      <p:sp>
        <p:nvSpPr>
          <p:cNvPr id="8" name="Flowchart: Connector 7"/>
          <p:cNvSpPr/>
          <p:nvPr/>
        </p:nvSpPr>
        <p:spPr>
          <a:xfrm>
            <a:off x="1586468" y="3784784"/>
            <a:ext cx="699527" cy="85788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2</a:t>
            </a:r>
          </a:p>
        </p:txBody>
      </p:sp>
    </p:spTree>
    <p:extLst>
      <p:ext uri="{BB962C8B-B14F-4D97-AF65-F5344CB8AC3E}">
        <p14:creationId xmlns:p14="http://schemas.microsoft.com/office/powerpoint/2010/main" val="215076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0"/>
            <a:ext cx="6743700" cy="685800"/>
          </a:xfrm>
        </p:spPr>
        <p:txBody>
          <a:bodyPr>
            <a:normAutofit fontScale="90000"/>
          </a:bodyPr>
          <a:lstStyle/>
          <a:p>
            <a:br>
              <a:rPr lang="en-US" sz="2700" dirty="0"/>
            </a:br>
            <a:r>
              <a:rPr lang="en-US" sz="2700" dirty="0"/>
              <a:t>Dimension 6</a:t>
            </a:r>
            <a:br>
              <a:rPr lang="en-US" dirty="0"/>
            </a:br>
            <a:endParaRPr lang="en-US" dirty="0"/>
          </a:p>
        </p:txBody>
      </p:sp>
      <p:sp>
        <p:nvSpPr>
          <p:cNvPr id="3" name="Content Placeholder 2"/>
          <p:cNvSpPr>
            <a:spLocks noGrp="1"/>
          </p:cNvSpPr>
          <p:nvPr>
            <p:ph idx="1"/>
          </p:nvPr>
        </p:nvSpPr>
        <p:spPr>
          <a:xfrm>
            <a:off x="457200" y="590550"/>
            <a:ext cx="8610600" cy="4381500"/>
          </a:xfrm>
        </p:spPr>
        <p:txBody>
          <a:bodyPr>
            <a:normAutofit fontScale="92500" lnSpcReduction="20000"/>
          </a:bodyPr>
          <a:lstStyle/>
          <a:p>
            <a:pPr marL="51435" indent="0">
              <a:buNone/>
            </a:pPr>
            <a:r>
              <a:rPr lang="en-US" sz="2200" dirty="0"/>
              <a:t>Recovery and Living Environment- </a:t>
            </a:r>
            <a:r>
              <a:rPr lang="en-US" sz="1900" i="1" dirty="0">
                <a:solidFill>
                  <a:srgbClr val="008000"/>
                </a:solidFill>
              </a:rPr>
              <a:t>Evaluating the individual’s living situation, environmental resources &amp; challenges, including family and friends</a:t>
            </a:r>
          </a:p>
          <a:p>
            <a:pPr marL="51435" indent="0">
              <a:buNone/>
            </a:pPr>
            <a:endParaRPr lang="en-US" sz="900" i="1" dirty="0">
              <a:solidFill>
                <a:srgbClr val="008000"/>
              </a:solidFill>
            </a:endParaRPr>
          </a:p>
          <a:p>
            <a:pPr marL="51435" indent="0">
              <a:buNone/>
            </a:pPr>
            <a:endParaRPr lang="en-US" sz="900" i="1" dirty="0">
              <a:solidFill>
                <a:srgbClr val="008000"/>
              </a:solidFill>
            </a:endParaRPr>
          </a:p>
          <a:p>
            <a:pPr marL="508635" indent="-457200">
              <a:lnSpc>
                <a:spcPct val="70000"/>
              </a:lnSpc>
              <a:buFont typeface="+mj-lt"/>
              <a:buAutoNum type="alphaLcPeriod"/>
            </a:pPr>
            <a:r>
              <a:rPr lang="en-US" sz="2000" dirty="0"/>
              <a:t>Do you have any relationships support of recovery?</a:t>
            </a:r>
            <a:r>
              <a:rPr lang="en-US" sz="2000" dirty="0">
                <a:solidFill>
                  <a:srgbClr val="FFC000"/>
                </a:solidFill>
              </a:rPr>
              <a:t> </a:t>
            </a:r>
            <a:r>
              <a:rPr lang="en-US" sz="2000" dirty="0">
                <a:solidFill>
                  <a:srgbClr val="008000"/>
                </a:solidFill>
              </a:rPr>
              <a:t>Yes</a:t>
            </a:r>
          </a:p>
          <a:p>
            <a:pPr marL="51435" indent="0">
              <a:lnSpc>
                <a:spcPct val="70000"/>
              </a:lnSpc>
              <a:buNone/>
            </a:pPr>
            <a:endParaRPr lang="en-US" sz="2000" dirty="0"/>
          </a:p>
          <a:p>
            <a:pPr marL="394335" indent="-342900">
              <a:lnSpc>
                <a:spcPct val="70000"/>
              </a:lnSpc>
              <a:buFont typeface="+mj-lt"/>
              <a:buAutoNum type="alphaLcPeriod"/>
            </a:pPr>
            <a:endParaRPr lang="en-US" sz="2000" dirty="0"/>
          </a:p>
          <a:p>
            <a:pPr marL="394335" indent="-342900">
              <a:lnSpc>
                <a:spcPct val="70000"/>
              </a:lnSpc>
              <a:buFont typeface="+mj-lt"/>
              <a:buAutoNum type="alphaLcPeriod"/>
            </a:pPr>
            <a:endParaRPr lang="en-US" sz="2000" dirty="0"/>
          </a:p>
          <a:p>
            <a:pPr marL="394335" indent="-342900">
              <a:lnSpc>
                <a:spcPct val="70000"/>
              </a:lnSpc>
              <a:buFont typeface="+mj-lt"/>
              <a:buAutoNum type="alphaLcPeriod"/>
            </a:pPr>
            <a:endParaRPr lang="en-US" sz="2000" dirty="0"/>
          </a:p>
          <a:p>
            <a:pPr marL="508635" indent="-457200">
              <a:lnSpc>
                <a:spcPct val="70000"/>
              </a:lnSpc>
              <a:buFont typeface="+mj-lt"/>
              <a:buAutoNum type="alphaLcPeriod" startAt="2"/>
            </a:pPr>
            <a:endParaRPr lang="en-US" sz="2000" dirty="0"/>
          </a:p>
          <a:p>
            <a:pPr marL="508635" indent="-457200">
              <a:lnSpc>
                <a:spcPct val="70000"/>
              </a:lnSpc>
              <a:buFont typeface="+mj-lt"/>
              <a:buAutoNum type="alphaLcPeriod" startAt="2"/>
            </a:pPr>
            <a:endParaRPr lang="en-US" sz="2000" dirty="0"/>
          </a:p>
          <a:p>
            <a:pPr marL="508635" indent="-457200">
              <a:lnSpc>
                <a:spcPct val="70000"/>
              </a:lnSpc>
              <a:buFont typeface="+mj-lt"/>
              <a:buAutoNum type="alphaLcPeriod" startAt="2"/>
            </a:pPr>
            <a:r>
              <a:rPr lang="en-US" sz="2000" dirty="0"/>
              <a:t>What is your current living situation?</a:t>
            </a:r>
          </a:p>
          <a:p>
            <a:pPr marL="394335" indent="-342900">
              <a:buFont typeface="+mj-lt"/>
              <a:buAutoNum type="alphaLcPeriod" startAt="2"/>
            </a:pPr>
            <a:endParaRPr lang="en-US" sz="2000" dirty="0">
              <a:solidFill>
                <a:srgbClr val="FFC000"/>
              </a:solidFill>
            </a:endParaRPr>
          </a:p>
          <a:p>
            <a:pPr marL="394335" indent="-342900">
              <a:buFont typeface="+mj-lt"/>
              <a:buAutoNum type="alphaLcPeriod" startAt="2"/>
            </a:pPr>
            <a:endParaRPr lang="en-US" sz="2000" dirty="0">
              <a:solidFill>
                <a:srgbClr val="FFC000"/>
              </a:solidFill>
            </a:endParaRPr>
          </a:p>
          <a:p>
            <a:pPr marL="394335" indent="-342900">
              <a:buFont typeface="+mj-lt"/>
              <a:buAutoNum type="alphaLcPeriod" startAt="2"/>
            </a:pPr>
            <a:endParaRPr lang="en-US" sz="2000" dirty="0"/>
          </a:p>
          <a:p>
            <a:pPr marL="394335" indent="-342900">
              <a:buFont typeface="+mj-lt"/>
              <a:buAutoNum type="alphaLcPeriod" startAt="2"/>
            </a:pPr>
            <a:r>
              <a:rPr lang="en-US" sz="2000" dirty="0"/>
              <a:t>Do you live where others drink and/or use drugs?</a:t>
            </a:r>
          </a:p>
          <a:p>
            <a:pPr marL="394335" indent="-342900">
              <a:buFont typeface="+mj-lt"/>
              <a:buAutoNum type="alphaLcPeriod" startAt="2"/>
            </a:pPr>
            <a:endParaRPr lang="en-US" sz="2000" dirty="0">
              <a:solidFill>
                <a:srgbClr val="FFC000"/>
              </a:solidFill>
            </a:endParaRPr>
          </a:p>
          <a:p>
            <a:pPr marL="394335" indent="-342900">
              <a:buFont typeface="+mj-lt"/>
              <a:buAutoNum type="alphaLcPeriod" startAt="2"/>
            </a:pPr>
            <a:endParaRPr lang="en-US" sz="2000" dirty="0"/>
          </a:p>
          <a:p>
            <a:pPr marL="394335" indent="-342900">
              <a:buFont typeface="+mj-lt"/>
              <a:buAutoNum type="alphaLcPeriod" startAt="2"/>
            </a:pPr>
            <a:r>
              <a:rPr lang="en-US" sz="2000" dirty="0"/>
              <a:t>Are you in a relationship which poses a threat?  </a:t>
            </a:r>
            <a:r>
              <a:rPr lang="en-US" sz="2000" dirty="0">
                <a:solidFill>
                  <a:srgbClr val="008000"/>
                </a:solidFill>
              </a:rPr>
              <a:t>No</a:t>
            </a:r>
          </a:p>
          <a:p>
            <a:pPr marL="51435" indent="0">
              <a:buNone/>
            </a:pPr>
            <a:endParaRPr lang="en-US" sz="1500" dirty="0">
              <a:solidFill>
                <a:srgbClr val="008000"/>
              </a:solidFill>
            </a:endParaRPr>
          </a:p>
          <a:p>
            <a:pPr marL="394335" indent="-342900">
              <a:buFont typeface="+mj-lt"/>
              <a:buAutoNum type="alphaLcPeriod" startAt="2"/>
            </a:pPr>
            <a:r>
              <a:rPr lang="en-US" sz="2000" dirty="0"/>
              <a:t>Are you in a relationship which could negatively affect your recovery</a:t>
            </a:r>
            <a:r>
              <a:rPr lang="en-US" sz="2000" dirty="0">
                <a:solidFill>
                  <a:srgbClr val="008000"/>
                </a:solidFill>
              </a:rPr>
              <a:t>?  I don’t think so</a:t>
            </a:r>
          </a:p>
          <a:p>
            <a:pPr marL="51435" indent="0">
              <a:buNone/>
            </a:pPr>
            <a:endParaRPr lang="en-US" sz="1800" dirty="0">
              <a:solidFill>
                <a:srgbClr val="FFC000"/>
              </a:solidFill>
            </a:endParaRPr>
          </a:p>
          <a:p>
            <a:pPr marL="51435" indent="0">
              <a:buNone/>
            </a:pPr>
            <a:endParaRPr lang="en-US" sz="1800" dirty="0">
              <a:solidFill>
                <a:srgbClr val="FFC000"/>
              </a:solidFill>
            </a:endParaRPr>
          </a:p>
        </p:txBody>
      </p:sp>
      <p:sp>
        <p:nvSpPr>
          <p:cNvPr id="4" name="Slide Number Placeholder 56"/>
          <p:cNvSpPr>
            <a:spLocks noGrp="1"/>
          </p:cNvSpPr>
          <p:nvPr>
            <p:ph type="sldNum" sz="quarter" idx="12"/>
          </p:nvPr>
        </p:nvSpPr>
        <p:spPr>
          <a:xfrm>
            <a:off x="7600950" y="4812507"/>
            <a:ext cx="342900" cy="273844"/>
          </a:xfrm>
        </p:spPr>
        <p:txBody>
          <a:bodyPr/>
          <a:lstStyle/>
          <a:p>
            <a:endParaRPr lang="en-US" altLang="en-US" dirty="0"/>
          </a:p>
        </p:txBody>
      </p:sp>
      <p:sp>
        <p:nvSpPr>
          <p:cNvPr id="5" name="TextBox 4"/>
          <p:cNvSpPr txBox="1"/>
          <p:nvPr/>
        </p:nvSpPr>
        <p:spPr>
          <a:xfrm>
            <a:off x="1200150" y="1522630"/>
            <a:ext cx="7353300" cy="507831"/>
          </a:xfrm>
          <a:prstGeom prst="rect">
            <a:avLst/>
          </a:prstGeom>
          <a:solidFill>
            <a:srgbClr val="006C31"/>
          </a:solidFill>
        </p:spPr>
        <p:txBody>
          <a:bodyPr wrap="square" rtlCol="0">
            <a:spAutoFit/>
          </a:bodyPr>
          <a:lstStyle/>
          <a:p>
            <a:pPr marL="246888" lvl="1"/>
            <a:r>
              <a:rPr lang="en-US" sz="1350" dirty="0">
                <a:solidFill>
                  <a:srgbClr val="FFC000"/>
                </a:solidFill>
              </a:rPr>
              <a:t>Describe: My daughter and her family</a:t>
            </a:r>
            <a:r>
              <a:rPr lang="en-US" sz="1350" dirty="0"/>
              <a:t> </a:t>
            </a:r>
            <a:r>
              <a:rPr lang="en-US" sz="1350" dirty="0">
                <a:solidFill>
                  <a:schemeClr val="bg1"/>
                </a:solidFill>
              </a:rPr>
              <a:t>(how about friends?) </a:t>
            </a:r>
            <a:r>
              <a:rPr lang="en-US" sz="1350" dirty="0">
                <a:solidFill>
                  <a:srgbClr val="FFC000"/>
                </a:solidFill>
              </a:rPr>
              <a:t>I have many friends, but I don’t seem to see them very often anymore.</a:t>
            </a:r>
          </a:p>
        </p:txBody>
      </p:sp>
      <p:sp>
        <p:nvSpPr>
          <p:cNvPr id="6" name="TextBox 5"/>
          <p:cNvSpPr txBox="1"/>
          <p:nvPr/>
        </p:nvSpPr>
        <p:spPr>
          <a:xfrm>
            <a:off x="1200150" y="2503838"/>
            <a:ext cx="7258050" cy="553998"/>
          </a:xfrm>
          <a:prstGeom prst="rect">
            <a:avLst/>
          </a:prstGeom>
          <a:solidFill>
            <a:srgbClr val="006C31"/>
          </a:solidFill>
        </p:spPr>
        <p:txBody>
          <a:bodyPr wrap="square" rtlCol="0">
            <a:spAutoFit/>
          </a:bodyPr>
          <a:lstStyle/>
          <a:p>
            <a:pPr marL="246888" lvl="1"/>
            <a:r>
              <a:rPr lang="en-US" sz="1500" dirty="0">
                <a:solidFill>
                  <a:srgbClr val="FFC000"/>
                </a:solidFill>
              </a:rPr>
              <a:t>Describe: I live with my son-in-law , daughter, and grandkids.  I’m very comfortable there and enjoy living with them.</a:t>
            </a:r>
          </a:p>
        </p:txBody>
      </p:sp>
      <p:sp>
        <p:nvSpPr>
          <p:cNvPr id="7" name="TextBox 6"/>
          <p:cNvSpPr txBox="1"/>
          <p:nvPr/>
        </p:nvSpPr>
        <p:spPr>
          <a:xfrm>
            <a:off x="1200150" y="3435201"/>
            <a:ext cx="7353300" cy="323165"/>
          </a:xfrm>
          <a:prstGeom prst="rect">
            <a:avLst/>
          </a:prstGeom>
          <a:solidFill>
            <a:srgbClr val="006C31"/>
          </a:solidFill>
        </p:spPr>
        <p:txBody>
          <a:bodyPr wrap="square" rtlCol="0">
            <a:spAutoFit/>
          </a:bodyPr>
          <a:lstStyle/>
          <a:p>
            <a:pPr marL="246888" lvl="1"/>
            <a:r>
              <a:rPr lang="en-US" sz="1500" dirty="0">
                <a:solidFill>
                  <a:srgbClr val="FFC000"/>
                </a:solidFill>
              </a:rPr>
              <a:t>Describe: My son-in-law has a drink once in a while, not often</a:t>
            </a:r>
          </a:p>
        </p:txBody>
      </p:sp>
    </p:spTree>
    <p:extLst>
      <p:ext uri="{BB962C8B-B14F-4D97-AF65-F5344CB8AC3E}">
        <p14:creationId xmlns:p14="http://schemas.microsoft.com/office/powerpoint/2010/main" val="3835180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0"/>
            <a:ext cx="6743700" cy="685800"/>
          </a:xfrm>
        </p:spPr>
        <p:txBody>
          <a:bodyPr>
            <a:normAutofit fontScale="90000"/>
          </a:bodyPr>
          <a:lstStyle/>
          <a:p>
            <a:br>
              <a:rPr lang="en-US" sz="2700" dirty="0"/>
            </a:br>
            <a:r>
              <a:rPr lang="en-US" sz="2700" dirty="0"/>
              <a:t>Dimension 6 </a:t>
            </a:r>
            <a:r>
              <a:rPr lang="en-US" sz="1500" dirty="0"/>
              <a:t>(Continued)</a:t>
            </a:r>
            <a:br>
              <a:rPr lang="en-US" dirty="0"/>
            </a:br>
            <a:endParaRPr lang="en-US" dirty="0"/>
          </a:p>
        </p:txBody>
      </p:sp>
      <p:sp>
        <p:nvSpPr>
          <p:cNvPr id="3" name="Content Placeholder 2"/>
          <p:cNvSpPr>
            <a:spLocks noGrp="1"/>
          </p:cNvSpPr>
          <p:nvPr>
            <p:ph idx="1"/>
          </p:nvPr>
        </p:nvSpPr>
        <p:spPr>
          <a:xfrm>
            <a:off x="685800" y="771294"/>
            <a:ext cx="8458200" cy="4514850"/>
          </a:xfrm>
        </p:spPr>
        <p:txBody>
          <a:bodyPr>
            <a:normAutofit/>
          </a:bodyPr>
          <a:lstStyle/>
          <a:p>
            <a:pPr marL="51435" indent="0">
              <a:buNone/>
            </a:pPr>
            <a:r>
              <a:rPr lang="en-US" sz="2400" dirty="0"/>
              <a:t>Recovery and Living Environment</a:t>
            </a:r>
            <a:r>
              <a:rPr lang="en-US" sz="2400" dirty="0">
                <a:solidFill>
                  <a:srgbClr val="008000"/>
                </a:solidFill>
              </a:rPr>
              <a:t>- </a:t>
            </a:r>
            <a:r>
              <a:rPr lang="en-US" sz="1800" i="1" dirty="0">
                <a:solidFill>
                  <a:srgbClr val="008000"/>
                </a:solidFill>
              </a:rPr>
              <a:t>Evaluating the individual’s living situation, environmental resources and challenges, including family and friends</a:t>
            </a:r>
          </a:p>
          <a:p>
            <a:pPr marL="51435" indent="0">
              <a:buNone/>
            </a:pPr>
            <a:endParaRPr lang="en-US" sz="1800" i="1" dirty="0">
              <a:solidFill>
                <a:srgbClr val="008000"/>
              </a:solidFill>
            </a:endParaRPr>
          </a:p>
          <a:p>
            <a:pPr marL="394335" indent="-342900">
              <a:buFont typeface="+mj-lt"/>
              <a:buAutoNum type="alphaLcPeriod"/>
            </a:pPr>
            <a:r>
              <a:rPr lang="en-US" sz="1800" dirty="0"/>
              <a:t>How do you spend your free time?</a:t>
            </a:r>
            <a:endParaRPr lang="en-US" sz="1800" dirty="0">
              <a:solidFill>
                <a:srgbClr val="FFC000"/>
              </a:solidFill>
            </a:endParaRPr>
          </a:p>
          <a:p>
            <a:pPr marL="394335" indent="-342900">
              <a:buFont typeface="+mj-lt"/>
              <a:buAutoNum type="alphaLcPeriod"/>
            </a:pPr>
            <a:endParaRPr lang="en-US" sz="1800" dirty="0">
              <a:solidFill>
                <a:srgbClr val="FFC000"/>
              </a:solidFill>
            </a:endParaRPr>
          </a:p>
          <a:p>
            <a:pPr marL="394335" indent="-342900">
              <a:buFont typeface="+mj-lt"/>
              <a:buAutoNum type="alphaLcPeriod"/>
            </a:pPr>
            <a:endParaRPr lang="en-US" sz="1800" dirty="0">
              <a:solidFill>
                <a:srgbClr val="FFC000"/>
              </a:solidFill>
            </a:endParaRPr>
          </a:p>
          <a:p>
            <a:pPr marL="394335" indent="-342900">
              <a:buFont typeface="+mj-lt"/>
              <a:buAutoNum type="alphaLcPeriod"/>
            </a:pPr>
            <a:endParaRPr lang="en-US" sz="1800" dirty="0">
              <a:solidFill>
                <a:srgbClr val="FFC000"/>
              </a:solidFill>
            </a:endParaRPr>
          </a:p>
          <a:p>
            <a:pPr marL="394335" indent="-342900">
              <a:buFont typeface="+mj-lt"/>
              <a:buAutoNum type="alphaLcPeriod"/>
            </a:pPr>
            <a:r>
              <a:rPr lang="en-US" sz="1800" dirty="0"/>
              <a:t>When you think about what you have accomplished with your work/ education, are you: satisfied, dissatisfied, or neither?</a:t>
            </a:r>
          </a:p>
          <a:p>
            <a:pPr marL="51435" indent="0">
              <a:buNone/>
            </a:pPr>
            <a:endParaRPr lang="en-US" sz="1800" dirty="0">
              <a:solidFill>
                <a:srgbClr val="FFC000"/>
              </a:solidFill>
            </a:endParaRPr>
          </a:p>
          <a:p>
            <a:pPr marL="51435" indent="0">
              <a:buNone/>
            </a:pPr>
            <a:r>
              <a:rPr lang="en-US" sz="1800" dirty="0">
                <a:solidFill>
                  <a:schemeClr val="accent1">
                    <a:lumMod val="75000"/>
                  </a:schemeClr>
                </a:solidFill>
              </a:rPr>
              <a:t>c.   </a:t>
            </a:r>
            <a:r>
              <a:rPr lang="en-US" sz="1800" dirty="0"/>
              <a:t>Are you currently involved in social services or legal system? </a:t>
            </a:r>
            <a:r>
              <a:rPr lang="en-US" sz="1800" dirty="0">
                <a:solidFill>
                  <a:srgbClr val="008000"/>
                </a:solidFill>
              </a:rPr>
              <a:t>No</a:t>
            </a:r>
          </a:p>
          <a:p>
            <a:pPr marL="394335" indent="-342900">
              <a:buFont typeface="+mj-lt"/>
              <a:buAutoNum type="alphaLcPeriod"/>
            </a:pPr>
            <a:endParaRPr lang="en-US" sz="1800" dirty="0">
              <a:solidFill>
                <a:srgbClr val="FFC000"/>
              </a:solidFill>
            </a:endParaRPr>
          </a:p>
          <a:p>
            <a:pPr marL="51435" indent="0">
              <a:buNone/>
            </a:pPr>
            <a:endParaRPr lang="en-US" sz="1800" dirty="0">
              <a:solidFill>
                <a:srgbClr val="FFC000"/>
              </a:solidFill>
            </a:endParaRPr>
          </a:p>
          <a:p>
            <a:pPr marL="51435" indent="0">
              <a:buNone/>
            </a:pPr>
            <a:endParaRPr lang="en-US" sz="1800" dirty="0">
              <a:solidFill>
                <a:srgbClr val="FFC000"/>
              </a:solidFill>
            </a:endParaRPr>
          </a:p>
        </p:txBody>
      </p:sp>
      <p:sp>
        <p:nvSpPr>
          <p:cNvPr id="5" name="TextBox 4"/>
          <p:cNvSpPr txBox="1"/>
          <p:nvPr/>
        </p:nvSpPr>
        <p:spPr>
          <a:xfrm>
            <a:off x="1514475" y="2038350"/>
            <a:ext cx="6429375" cy="784830"/>
          </a:xfrm>
          <a:prstGeom prst="rect">
            <a:avLst/>
          </a:prstGeom>
          <a:solidFill>
            <a:srgbClr val="006C31"/>
          </a:solidFill>
        </p:spPr>
        <p:txBody>
          <a:bodyPr wrap="square" rtlCol="0">
            <a:spAutoFit/>
          </a:bodyPr>
          <a:lstStyle/>
          <a:p>
            <a:pPr marL="246888" lvl="1"/>
            <a:r>
              <a:rPr lang="en-US" sz="1500" dirty="0">
                <a:solidFill>
                  <a:srgbClr val="FFC000"/>
                </a:solidFill>
              </a:rPr>
              <a:t>Describe: I spend time with my grandkids, work on projects in the garage. </a:t>
            </a:r>
            <a:r>
              <a:rPr lang="en-US" sz="1500" dirty="0">
                <a:solidFill>
                  <a:schemeClr val="bg1"/>
                </a:solidFill>
              </a:rPr>
              <a:t>Counselor: Isn’t that where you do most of your drinking?</a:t>
            </a:r>
          </a:p>
          <a:p>
            <a:pPr marL="246888" lvl="1"/>
            <a:r>
              <a:rPr lang="en-US" sz="1500" dirty="0">
                <a:solidFill>
                  <a:srgbClr val="FFC000"/>
                </a:solidFill>
              </a:rPr>
              <a:t>Mr. U.- Yes, and I do wood projects. I’m retired so that’s what I do now.</a:t>
            </a:r>
          </a:p>
        </p:txBody>
      </p:sp>
      <p:sp>
        <p:nvSpPr>
          <p:cNvPr id="6" name="TextBox 5"/>
          <p:cNvSpPr txBox="1"/>
          <p:nvPr/>
        </p:nvSpPr>
        <p:spPr>
          <a:xfrm>
            <a:off x="1360658" y="4395431"/>
            <a:ext cx="6429375" cy="553998"/>
          </a:xfrm>
          <a:prstGeom prst="rect">
            <a:avLst/>
          </a:prstGeom>
          <a:solidFill>
            <a:srgbClr val="006C31"/>
          </a:solidFill>
        </p:spPr>
        <p:txBody>
          <a:bodyPr wrap="square" rtlCol="0">
            <a:spAutoFit/>
          </a:bodyPr>
          <a:lstStyle/>
          <a:p>
            <a:pPr marL="246888" lvl="1"/>
            <a:r>
              <a:rPr lang="en-US" sz="1500" dirty="0">
                <a:solidFill>
                  <a:srgbClr val="FFC000"/>
                </a:solidFill>
              </a:rPr>
              <a:t>Describe: I did well, worked my way up to lead design engineer.  I’m satisfied but that’s in the past.. .now I build birdhouses.</a:t>
            </a:r>
          </a:p>
        </p:txBody>
      </p:sp>
    </p:spTree>
    <p:extLst>
      <p:ext uri="{BB962C8B-B14F-4D97-AF65-F5344CB8AC3E}">
        <p14:creationId xmlns:p14="http://schemas.microsoft.com/office/powerpoint/2010/main" val="1785219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dirty="0"/>
          </a:p>
        </p:txBody>
      </p:sp>
      <p:sp>
        <p:nvSpPr>
          <p:cNvPr id="5" name="Title 1"/>
          <p:cNvSpPr>
            <a:spLocks noGrp="1"/>
          </p:cNvSpPr>
          <p:nvPr>
            <p:ph type="title"/>
          </p:nvPr>
        </p:nvSpPr>
        <p:spPr>
          <a:xfrm>
            <a:off x="1543050" y="384048"/>
            <a:ext cx="6115050" cy="685800"/>
          </a:xfrm>
        </p:spPr>
        <p:txBody>
          <a:bodyPr>
            <a:normAutofit fontScale="90000"/>
          </a:bodyPr>
          <a:lstStyle/>
          <a:p>
            <a:r>
              <a:rPr lang="en-US" dirty="0"/>
              <a:t>Poll #6</a:t>
            </a:r>
          </a:p>
        </p:txBody>
      </p:sp>
      <p:sp>
        <p:nvSpPr>
          <p:cNvPr id="6" name="Content Placeholder 2"/>
          <p:cNvSpPr>
            <a:spLocks noGrp="1"/>
          </p:cNvSpPr>
          <p:nvPr>
            <p:ph idx="1"/>
          </p:nvPr>
        </p:nvSpPr>
        <p:spPr>
          <a:xfrm>
            <a:off x="838200" y="1069848"/>
            <a:ext cx="7696200" cy="3696822"/>
          </a:xfrm>
        </p:spPr>
        <p:txBody>
          <a:bodyPr>
            <a:normAutofit/>
          </a:bodyPr>
          <a:lstStyle/>
          <a:p>
            <a:pPr marL="51435" indent="0" algn="ctr">
              <a:buNone/>
            </a:pPr>
            <a:r>
              <a:rPr lang="en-US" spc="-75" dirty="0">
                <a:solidFill>
                  <a:schemeClr val="tx2">
                    <a:satMod val="200000"/>
                  </a:schemeClr>
                </a:solidFill>
                <a:ea typeface="+mj-ea"/>
                <a:cs typeface="+mj-cs"/>
              </a:rPr>
              <a:t>What risk rating would you give Mr. U on Dimension 6 (Recovery and Living Environment)?</a:t>
            </a:r>
          </a:p>
          <a:p>
            <a:pPr marL="51435" indent="0" algn="ctr">
              <a:buNone/>
            </a:pPr>
            <a:endParaRPr lang="en-US" spc="-75" dirty="0">
              <a:solidFill>
                <a:schemeClr val="tx2">
                  <a:satMod val="200000"/>
                </a:schemeClr>
              </a:solidFill>
              <a:ea typeface="+mj-ea"/>
              <a:cs typeface="+mj-cs"/>
            </a:endParaRPr>
          </a:p>
          <a:p>
            <a:pPr lvl="0" algn="ctr"/>
            <a:r>
              <a:rPr lang="en-US" dirty="0"/>
              <a:t>Risk Rating of 4</a:t>
            </a:r>
          </a:p>
          <a:p>
            <a:pPr lvl="0" algn="ctr"/>
            <a:r>
              <a:rPr lang="en-US" dirty="0"/>
              <a:t>Risk Rating of 3</a:t>
            </a:r>
          </a:p>
          <a:p>
            <a:pPr lvl="0" algn="ctr"/>
            <a:r>
              <a:rPr lang="en-US" dirty="0"/>
              <a:t>Risk Rating of 2</a:t>
            </a:r>
          </a:p>
          <a:p>
            <a:pPr lvl="0" algn="ctr"/>
            <a:r>
              <a:rPr lang="en-US" dirty="0"/>
              <a:t>Risk Rating of 1</a:t>
            </a:r>
          </a:p>
          <a:p>
            <a:pPr lvl="0" algn="ctr"/>
            <a:r>
              <a:rPr lang="en-US" dirty="0"/>
              <a:t>Risk Rating of 0</a:t>
            </a:r>
          </a:p>
          <a:p>
            <a:endParaRPr lang="en-US" dirty="0"/>
          </a:p>
        </p:txBody>
      </p:sp>
    </p:spTree>
    <p:extLst>
      <p:ext uri="{BB962C8B-B14F-4D97-AF65-F5344CB8AC3E}">
        <p14:creationId xmlns:p14="http://schemas.microsoft.com/office/powerpoint/2010/main" val="4289343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F951-496A-92EA-4BBE-DEE90D73A1FE}"/>
              </a:ext>
            </a:extLst>
          </p:cNvPr>
          <p:cNvSpPr>
            <a:spLocks noGrp="1"/>
          </p:cNvSpPr>
          <p:nvPr>
            <p:ph type="title"/>
          </p:nvPr>
        </p:nvSpPr>
        <p:spPr/>
        <p:txBody>
          <a:bodyPr>
            <a:normAutofit fontScale="90000"/>
          </a:bodyPr>
          <a:lstStyle/>
          <a:p>
            <a:r>
              <a:rPr lang="en-US" dirty="0"/>
              <a:t>Subsequent 2024-2026 Volumes</a:t>
            </a:r>
          </a:p>
        </p:txBody>
      </p:sp>
      <p:sp>
        <p:nvSpPr>
          <p:cNvPr id="3" name="Content Placeholder 2">
            <a:extLst>
              <a:ext uri="{FF2B5EF4-FFF2-40B4-BE49-F238E27FC236}">
                <a16:creationId xmlns:a16="http://schemas.microsoft.com/office/drawing/2014/main" id="{101E5849-2F9B-DCC6-A55E-701F6488FFE6}"/>
              </a:ext>
            </a:extLst>
          </p:cNvPr>
          <p:cNvSpPr>
            <a:spLocks noGrp="1"/>
          </p:cNvSpPr>
          <p:nvPr>
            <p:ph idx="1"/>
          </p:nvPr>
        </p:nvSpPr>
        <p:spPr/>
        <p:txBody>
          <a:bodyPr/>
          <a:lstStyle/>
          <a:p>
            <a:r>
              <a:rPr lang="en-US" dirty="0"/>
              <a:t>Adolescent and Transition Age Youth (anticipated 2024)</a:t>
            </a:r>
          </a:p>
          <a:p>
            <a:r>
              <a:rPr lang="en-US" dirty="0"/>
              <a:t>Addiction Treatment within Jails and Prisons (anticipated 2025)</a:t>
            </a:r>
          </a:p>
          <a:p>
            <a:r>
              <a:rPr lang="en-US" dirty="0"/>
              <a:t>Behavioral Addictions (i.e., gambling, internet and gaming addiction, sex addiction) (anticipated 2026)</a:t>
            </a:r>
          </a:p>
          <a:p>
            <a:endParaRPr lang="en-US" dirty="0"/>
          </a:p>
          <a:p>
            <a:pPr marL="0" indent="0">
              <a:buNone/>
            </a:pPr>
            <a:r>
              <a:rPr lang="en-US" b="1" i="0" u="none" strike="noStrike" dirty="0">
                <a:solidFill>
                  <a:srgbClr val="60B632"/>
                </a:solidFill>
                <a:effectLst/>
                <a:latin typeface="inherit"/>
                <a:hlinkClick r:id="rId3"/>
              </a:rPr>
              <a:t>Sign up for updates on future volumes-&gt;</a:t>
            </a:r>
            <a:endParaRPr lang="en-US" dirty="0"/>
          </a:p>
        </p:txBody>
      </p:sp>
      <p:sp>
        <p:nvSpPr>
          <p:cNvPr id="4" name="Slide Number Placeholder 3">
            <a:extLst>
              <a:ext uri="{FF2B5EF4-FFF2-40B4-BE49-F238E27FC236}">
                <a16:creationId xmlns:a16="http://schemas.microsoft.com/office/drawing/2014/main" id="{DAE3FD2E-8E8A-010E-BCBB-1245AAD4940F}"/>
              </a:ext>
            </a:extLst>
          </p:cNvPr>
          <p:cNvSpPr>
            <a:spLocks noGrp="1"/>
          </p:cNvSpPr>
          <p:nvPr>
            <p:ph type="sldNum" sz="quarter" idx="12"/>
          </p:nvPr>
        </p:nvSpPr>
        <p:spPr/>
        <p:txBody>
          <a:bodyPr/>
          <a:lstStyle/>
          <a:p>
            <a:fld id="{B9D2C864-9362-43C7-A136-D9C41D93A96D}" type="slidenum">
              <a:rPr lang="en-US" smtClean="0"/>
              <a:t>5</a:t>
            </a:fld>
            <a:endParaRPr lang="en-US"/>
          </a:p>
        </p:txBody>
      </p:sp>
    </p:spTree>
    <p:extLst>
      <p:ext uri="{BB962C8B-B14F-4D97-AF65-F5344CB8AC3E}">
        <p14:creationId xmlns:p14="http://schemas.microsoft.com/office/powerpoint/2010/main" val="3425062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1450"/>
            <a:ext cx="7772400" cy="457200"/>
          </a:xfrm>
        </p:spPr>
        <p:txBody>
          <a:bodyPr>
            <a:normAutofit fontScale="90000"/>
          </a:bodyPr>
          <a:lstStyle/>
          <a:p>
            <a:r>
              <a:rPr lang="en-US" dirty="0"/>
              <a:t>Mr. U- Dimension 6 Rating</a:t>
            </a:r>
          </a:p>
        </p:txBody>
      </p:sp>
      <p:sp>
        <p:nvSpPr>
          <p:cNvPr id="3" name="Content Placeholder 2"/>
          <p:cNvSpPr>
            <a:spLocks noGrp="1"/>
          </p:cNvSpPr>
          <p:nvPr>
            <p:ph idx="1"/>
          </p:nvPr>
        </p:nvSpPr>
        <p:spPr>
          <a:xfrm>
            <a:off x="609600" y="742950"/>
            <a:ext cx="8153400" cy="4023720"/>
          </a:xfrm>
        </p:spPr>
        <p:txBody>
          <a:bodyPr>
            <a:normAutofit/>
          </a:bodyPr>
          <a:lstStyle/>
          <a:p>
            <a:r>
              <a:rPr lang="en-US" dirty="0"/>
              <a:t>A risk rating of  is  </a:t>
            </a:r>
            <a:r>
              <a:rPr lang="en-US" b="1" dirty="0">
                <a:solidFill>
                  <a:srgbClr val="FF0000"/>
                </a:solidFill>
              </a:rPr>
              <a:t>0-1</a:t>
            </a:r>
            <a:r>
              <a:rPr lang="en-US" dirty="0"/>
              <a:t> most correct</a:t>
            </a:r>
          </a:p>
          <a:p>
            <a:pPr marL="0" indent="0">
              <a:buNone/>
            </a:pPr>
            <a:endParaRPr lang="en-US" sz="675" dirty="0"/>
          </a:p>
          <a:p>
            <a:pPr marL="51435" indent="0">
              <a:buNone/>
            </a:pPr>
            <a:r>
              <a:rPr lang="en-US" sz="1800" dirty="0">
                <a:solidFill>
                  <a:srgbClr val="008000"/>
                </a:solidFill>
              </a:rPr>
              <a:t>Rationale:</a:t>
            </a:r>
            <a:r>
              <a:rPr lang="en-US" sz="1800" dirty="0">
                <a:solidFill>
                  <a:srgbClr val="FFC000"/>
                </a:solidFill>
              </a:rPr>
              <a:t> </a:t>
            </a:r>
            <a:r>
              <a:rPr lang="en-US" sz="1800" dirty="0"/>
              <a:t>Mr. U’s living environment is stable, secure and while his social circle is limited, he has a lot of support from his family.  A problem is, his daughter and son-in-law have busy lives and because he doesn’t get out of the house, he lives a life of significant isolation. Also, while the family supports Mr. U living a healthy and happy life, they know little about the impact of addiction/mental health issues and what may be needed to fully support recovery.  </a:t>
            </a:r>
          </a:p>
        </p:txBody>
      </p:sp>
      <p:sp>
        <p:nvSpPr>
          <p:cNvPr id="4" name="Slide Number Placeholder 3"/>
          <p:cNvSpPr>
            <a:spLocks noGrp="1"/>
          </p:cNvSpPr>
          <p:nvPr>
            <p:ph type="sldNum" sz="quarter" idx="12"/>
          </p:nvPr>
        </p:nvSpPr>
        <p:spPr/>
        <p:txBody>
          <a:bodyPr/>
          <a:lstStyle/>
          <a:p>
            <a:endParaRPr lang="en-US" dirty="0"/>
          </a:p>
        </p:txBody>
      </p:sp>
      <p:grpSp>
        <p:nvGrpSpPr>
          <p:cNvPr id="5" name="Group 4"/>
          <p:cNvGrpSpPr/>
          <p:nvPr/>
        </p:nvGrpSpPr>
        <p:grpSpPr>
          <a:xfrm>
            <a:off x="1719332" y="3871308"/>
            <a:ext cx="6129268" cy="684837"/>
            <a:chOff x="609595" y="3241321"/>
            <a:chExt cx="6934209" cy="913116"/>
          </a:xfrm>
        </p:grpSpPr>
        <p:sp>
          <p:nvSpPr>
            <p:cNvPr id="6" name="Pentagon 5"/>
            <p:cNvSpPr/>
            <p:nvPr/>
          </p:nvSpPr>
          <p:spPr>
            <a:xfrm rot="10800000">
              <a:off x="609595" y="3306213"/>
              <a:ext cx="6934209" cy="848224"/>
            </a:xfrm>
            <a:prstGeom prst="homePlate">
              <a:avLst/>
            </a:prstGeom>
            <a:solidFill>
              <a:srgbClr val="006B9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p:nvPr/>
          </p:nvSpPr>
          <p:spPr>
            <a:xfrm>
              <a:off x="821652" y="3241321"/>
              <a:ext cx="6722152" cy="906512"/>
            </a:xfrm>
            <a:prstGeom prst="rect">
              <a:avLst/>
            </a:prstGeom>
            <a:solidFill>
              <a:schemeClr val="accent4">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80532" tIns="65723" rIns="122682" bIns="65723" numCol="1" spcCol="1270" anchor="ctr" anchorCtr="0">
              <a:noAutofit/>
            </a:bodyPr>
            <a:lstStyle/>
            <a:p>
              <a:pPr marL="172641" defTabSz="766763">
                <a:lnSpc>
                  <a:spcPct val="90000"/>
                </a:lnSpc>
                <a:spcBef>
                  <a:spcPct val="0"/>
                </a:spcBef>
                <a:spcAft>
                  <a:spcPct val="35000"/>
                </a:spcAft>
              </a:pPr>
              <a:r>
                <a:rPr lang="en-US" sz="1725" dirty="0">
                  <a:solidFill>
                    <a:schemeClr val="bg1"/>
                  </a:solidFill>
                </a:rPr>
                <a:t>Mild difficulty-   Passive support available, individual is not too distracted from recovery and is able to cope</a:t>
              </a:r>
            </a:p>
          </p:txBody>
        </p:sp>
      </p:grpSp>
      <p:sp>
        <p:nvSpPr>
          <p:cNvPr id="8" name="Flowchart: Connector 7"/>
          <p:cNvSpPr/>
          <p:nvPr/>
        </p:nvSpPr>
        <p:spPr>
          <a:xfrm>
            <a:off x="1586468" y="3784784"/>
            <a:ext cx="699527" cy="85788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1</a:t>
            </a:r>
          </a:p>
        </p:txBody>
      </p:sp>
    </p:spTree>
    <p:extLst>
      <p:ext uri="{BB962C8B-B14F-4D97-AF65-F5344CB8AC3E}">
        <p14:creationId xmlns:p14="http://schemas.microsoft.com/office/powerpoint/2010/main" val="307926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228600"/>
            <a:ext cx="4286248" cy="685800"/>
          </a:xfrm>
        </p:spPr>
        <p:txBody>
          <a:bodyPr>
            <a:normAutofit fontScale="90000"/>
          </a:bodyPr>
          <a:lstStyle/>
          <a:p>
            <a:r>
              <a:rPr lang="en-US" sz="2100" dirty="0"/>
              <a:t>Six Dimensions </a:t>
            </a:r>
            <a:br>
              <a:rPr lang="en-US" sz="2100" dirty="0"/>
            </a:br>
            <a:r>
              <a:rPr lang="en-US" sz="2100" dirty="0"/>
              <a:t>of Multidimensional Assessment</a:t>
            </a:r>
          </a:p>
        </p:txBody>
      </p:sp>
      <p:sp>
        <p:nvSpPr>
          <p:cNvPr id="3" name="Content Placeholder 2"/>
          <p:cNvSpPr>
            <a:spLocks noGrp="1"/>
          </p:cNvSpPr>
          <p:nvPr>
            <p:ph idx="1"/>
          </p:nvPr>
        </p:nvSpPr>
        <p:spPr>
          <a:xfrm>
            <a:off x="762001" y="1123950"/>
            <a:ext cx="4095749" cy="3642720"/>
          </a:xfrm>
        </p:spPr>
        <p:txBody>
          <a:bodyPr>
            <a:normAutofit/>
          </a:bodyPr>
          <a:lstStyle/>
          <a:p>
            <a:pPr marL="437198" indent="-385763">
              <a:buFont typeface="+mj-lt"/>
              <a:buAutoNum type="arabicPeriod"/>
            </a:pPr>
            <a:r>
              <a:rPr lang="en-US" sz="1950" dirty="0"/>
              <a:t>Acute Intoxication and/or Withdrawal Potential </a:t>
            </a:r>
          </a:p>
          <a:p>
            <a:pPr marL="51435" indent="0">
              <a:buNone/>
            </a:pPr>
            <a:endParaRPr lang="en-US" sz="800" dirty="0"/>
          </a:p>
          <a:p>
            <a:pPr marL="508635" indent="-457200">
              <a:buFont typeface="+mj-lt"/>
              <a:buAutoNum type="arabicPeriod" startAt="2"/>
            </a:pPr>
            <a:r>
              <a:rPr lang="en-US" sz="1950" dirty="0"/>
              <a:t>Biomedical Conditions </a:t>
            </a:r>
          </a:p>
          <a:p>
            <a:pPr marL="51435" indent="0">
              <a:buNone/>
            </a:pPr>
            <a:endParaRPr lang="en-US" sz="800" dirty="0"/>
          </a:p>
          <a:p>
            <a:pPr marL="508635" indent="-457200">
              <a:buFont typeface="+mj-lt"/>
              <a:buAutoNum type="arabicPeriod" startAt="3"/>
            </a:pPr>
            <a:r>
              <a:rPr lang="en-US" sz="1950" dirty="0"/>
              <a:t>Emotional, Behavioral, or Cognitive </a:t>
            </a:r>
          </a:p>
          <a:p>
            <a:pPr marL="51435" indent="0">
              <a:buNone/>
            </a:pPr>
            <a:endParaRPr lang="en-US" sz="800" dirty="0"/>
          </a:p>
          <a:p>
            <a:pPr marL="508635" indent="-457200">
              <a:buFont typeface="+mj-lt"/>
              <a:buAutoNum type="arabicPeriod" startAt="4"/>
            </a:pPr>
            <a:r>
              <a:rPr lang="en-US" sz="1950" dirty="0"/>
              <a:t>Readiness to Change</a:t>
            </a:r>
          </a:p>
          <a:p>
            <a:pPr marL="51435" indent="0">
              <a:buNone/>
            </a:pPr>
            <a:endParaRPr lang="en-US" sz="800" dirty="0"/>
          </a:p>
          <a:p>
            <a:pPr marL="508635" indent="-457200">
              <a:buFont typeface="+mj-lt"/>
              <a:buAutoNum type="arabicPeriod" startAt="5"/>
            </a:pPr>
            <a:r>
              <a:rPr lang="en-US" sz="1950" dirty="0"/>
              <a:t>Relapse, Continued Use Potential</a:t>
            </a:r>
          </a:p>
          <a:p>
            <a:pPr marL="437198" indent="-385763">
              <a:buFont typeface="+mj-lt"/>
              <a:buAutoNum type="arabicPeriod" startAt="5"/>
            </a:pPr>
            <a:endParaRPr lang="en-US" sz="800" dirty="0"/>
          </a:p>
          <a:p>
            <a:pPr marL="437198" indent="-385763">
              <a:buFont typeface="+mj-lt"/>
              <a:buAutoNum type="arabicPeriod" startAt="5"/>
            </a:pPr>
            <a:r>
              <a:rPr lang="en-US" sz="1950" dirty="0"/>
              <a:t>Recovery/Living Environment</a:t>
            </a:r>
          </a:p>
        </p:txBody>
      </p:sp>
      <p:sp>
        <p:nvSpPr>
          <p:cNvPr id="4" name="Slide Number Placeholder 56"/>
          <p:cNvSpPr>
            <a:spLocks noGrp="1"/>
          </p:cNvSpPr>
          <p:nvPr>
            <p:ph type="sldNum" sz="quarter" idx="12"/>
          </p:nvPr>
        </p:nvSpPr>
        <p:spPr>
          <a:xfrm>
            <a:off x="7600950" y="4812507"/>
            <a:ext cx="342900" cy="273844"/>
          </a:xfrm>
        </p:spPr>
        <p:txBody>
          <a:bodyPr/>
          <a:lstStyle/>
          <a:p>
            <a:endParaRPr lang="en-US" altLang="en-US" dirty="0"/>
          </a:p>
        </p:txBody>
      </p:sp>
      <p:cxnSp>
        <p:nvCxnSpPr>
          <p:cNvPr id="9" name="Straight Connector 8"/>
          <p:cNvCxnSpPr/>
          <p:nvPr/>
        </p:nvCxnSpPr>
        <p:spPr>
          <a:xfrm>
            <a:off x="4972050" y="114300"/>
            <a:ext cx="0" cy="49149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4800600" y="571500"/>
            <a:ext cx="3200400" cy="685800"/>
          </a:xfrm>
          <a:prstGeom prst="rect">
            <a:avLst/>
          </a:prstGeom>
        </p:spPr>
        <p:txBody>
          <a:bodyPr vert="horz" anchor="t">
            <a:noAutofit/>
          </a:bodyPr>
          <a:lstStyle>
            <a:lvl1pPr algn="ctr" rtl="0" eaLnBrk="1" latinLnBrk="0" hangingPunct="1">
              <a:spcBef>
                <a:spcPct val="0"/>
              </a:spcBef>
              <a:buNone/>
              <a:defRPr kumimoji="0" sz="4000" kern="1200" spc="-100" baseline="0">
                <a:solidFill>
                  <a:schemeClr val="tx2">
                    <a:satMod val="200000"/>
                  </a:schemeClr>
                </a:solidFill>
                <a:latin typeface="Calibri" panose="020F0502020204030204" pitchFamily="34" charset="0"/>
                <a:ea typeface="+mj-ea"/>
                <a:cs typeface="+mj-cs"/>
              </a:defRPr>
            </a:lvl1pPr>
            <a:extLst/>
          </a:lstStyle>
          <a:p>
            <a:r>
              <a:rPr lang="en-US" sz="2100" dirty="0"/>
              <a:t>ASAM Levels of Care</a:t>
            </a:r>
          </a:p>
        </p:txBody>
      </p:sp>
      <p:sp>
        <p:nvSpPr>
          <p:cNvPr id="10" name="Content Placeholder 2"/>
          <p:cNvSpPr txBox="1">
            <a:spLocks/>
          </p:cNvSpPr>
          <p:nvPr/>
        </p:nvSpPr>
        <p:spPr>
          <a:xfrm>
            <a:off x="5086350" y="1257300"/>
            <a:ext cx="2743200" cy="367665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Calibri" panose="020F0502020204030204" pitchFamily="34" charset="0"/>
                <a:ea typeface="+mn-ea"/>
                <a:cs typeface="+mn-cs"/>
              </a:defRPr>
            </a:lvl1pPr>
            <a:lvl2pPr marL="740664" indent="-285750" algn="l" rtl="0" eaLnBrk="1" latinLnBrk="0" hangingPunct="1">
              <a:spcBef>
                <a:spcPct val="20000"/>
              </a:spcBef>
              <a:buClr>
                <a:schemeClr val="tx1"/>
              </a:buClr>
              <a:buSzPct val="90000"/>
              <a:buFont typeface="Wingdings"/>
              <a:buChar char=""/>
              <a:defRPr kumimoji="0" sz="2600" kern="1200">
                <a:solidFill>
                  <a:schemeClr val="tx1"/>
                </a:solidFill>
                <a:latin typeface="Calibri" panose="020F0502020204030204" pitchFamily="34" charset="0"/>
                <a:ea typeface="+mn-ea"/>
                <a:cs typeface="+mn-cs"/>
              </a:defRPr>
            </a:lvl2pPr>
            <a:lvl3pPr marL="996696" indent="-228600" algn="l" rtl="0" eaLnBrk="1" latinLnBrk="0" hangingPunct="1">
              <a:spcBef>
                <a:spcPct val="20000"/>
              </a:spcBef>
              <a:buClr>
                <a:schemeClr val="tx1"/>
              </a:buClr>
              <a:buFont typeface="Wingdings 2"/>
              <a:buChar char=""/>
              <a:defRPr kumimoji="0" sz="2400" kern="1200">
                <a:solidFill>
                  <a:schemeClr val="tx1"/>
                </a:solidFill>
                <a:latin typeface="Calibri" panose="020F0502020204030204" pitchFamily="34" charset="0"/>
                <a:ea typeface="+mn-ea"/>
                <a:cs typeface="+mn-cs"/>
              </a:defRPr>
            </a:lvl3pPr>
            <a:lvl4pPr marL="1261872" indent="-228600" algn="l" rtl="0" eaLnBrk="1" latinLnBrk="0" hangingPunct="1">
              <a:spcBef>
                <a:spcPct val="20000"/>
              </a:spcBef>
              <a:buClr>
                <a:schemeClr val="tx1"/>
              </a:buClr>
              <a:buFont typeface="Wingdings 3"/>
              <a:buChar char=""/>
              <a:defRPr kumimoji="0" sz="2200" kern="1200">
                <a:solidFill>
                  <a:schemeClr val="tx1"/>
                </a:solidFill>
                <a:latin typeface="Calibri" panose="020F0502020204030204" pitchFamily="34" charset="0"/>
                <a:ea typeface="+mn-ea"/>
                <a:cs typeface="+mn-cs"/>
              </a:defRPr>
            </a:lvl4pPr>
            <a:lvl5pPr marL="1481328" indent="-210312" algn="l" rtl="0" eaLnBrk="1" latinLnBrk="0" hangingPunct="1">
              <a:spcBef>
                <a:spcPct val="20000"/>
              </a:spcBef>
              <a:buClr>
                <a:schemeClr val="tx1"/>
              </a:buClr>
              <a:buFont typeface="Wingdings 2"/>
              <a:buChar char=""/>
              <a:defRPr kumimoji="0" sz="2000" kern="1200">
                <a:solidFill>
                  <a:schemeClr val="tx1"/>
                </a:solidFill>
                <a:latin typeface="Calibri" panose="020F0502020204030204" pitchFamily="34" charset="0"/>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431006" indent="-379810">
              <a:buNone/>
            </a:pPr>
            <a:r>
              <a:rPr lang="en-US" sz="1800" dirty="0">
                <a:solidFill>
                  <a:schemeClr val="tx2"/>
                </a:solidFill>
              </a:rPr>
              <a:t>0.5</a:t>
            </a:r>
            <a:r>
              <a:rPr lang="en-US" sz="1800" dirty="0"/>
              <a:t>	Early Intervention</a:t>
            </a:r>
          </a:p>
          <a:p>
            <a:pPr marL="437198" indent="-385763">
              <a:buFont typeface="+mj-lt"/>
              <a:buAutoNum type="arabicPeriod"/>
            </a:pPr>
            <a:r>
              <a:rPr lang="en-US" sz="1800" dirty="0"/>
              <a:t>Outpatient Treatment</a:t>
            </a:r>
          </a:p>
          <a:p>
            <a:pPr marL="437198" indent="-385763">
              <a:buFont typeface="+mj-lt"/>
              <a:buAutoNum type="arabicPeriod"/>
            </a:pPr>
            <a:r>
              <a:rPr lang="en-US" sz="1800" dirty="0"/>
              <a:t>Intensive Outpatient</a:t>
            </a:r>
          </a:p>
          <a:p>
            <a:pPr marL="437198" indent="-385763">
              <a:buFont typeface="+mj-lt"/>
              <a:buAutoNum type="arabicPeriod"/>
            </a:pPr>
            <a:r>
              <a:rPr lang="en-US" sz="1800" dirty="0"/>
              <a:t>Residential Treatment</a:t>
            </a:r>
          </a:p>
          <a:p>
            <a:pPr marL="437198" indent="-385763">
              <a:buFont typeface="+mj-lt"/>
              <a:buAutoNum type="arabicPeriod"/>
            </a:pPr>
            <a:r>
              <a:rPr lang="en-US" sz="1800" dirty="0"/>
              <a:t>Medically-Monitored or Managed Intensive Inpatient Treatment</a:t>
            </a:r>
          </a:p>
          <a:p>
            <a:pPr marL="437198" indent="-385763">
              <a:buFont typeface="+mj-lt"/>
              <a:buAutoNum type="arabicPeriod"/>
            </a:pPr>
            <a:r>
              <a:rPr lang="en-US" sz="1800" dirty="0"/>
              <a:t>Withdrawal Management</a:t>
            </a:r>
          </a:p>
          <a:p>
            <a:pPr marL="684086" lvl="1" indent="-385763">
              <a:buFont typeface="+mj-lt"/>
              <a:buAutoNum type="arabicPeriod"/>
            </a:pPr>
            <a:r>
              <a:rPr lang="en-US" sz="1500" dirty="0"/>
              <a:t>Ambulatory</a:t>
            </a:r>
          </a:p>
          <a:p>
            <a:pPr marL="684086" lvl="1" indent="-385763">
              <a:buFont typeface="+mj-lt"/>
              <a:buAutoNum type="arabicPeriod"/>
            </a:pPr>
            <a:r>
              <a:rPr lang="en-US" sz="1500" dirty="0"/>
              <a:t>Residential</a:t>
            </a:r>
          </a:p>
        </p:txBody>
      </p:sp>
      <p:sp>
        <p:nvSpPr>
          <p:cNvPr id="5" name="Rectangle 4"/>
          <p:cNvSpPr/>
          <p:nvPr/>
        </p:nvSpPr>
        <p:spPr>
          <a:xfrm>
            <a:off x="4572000" y="1288711"/>
            <a:ext cx="381000" cy="32695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1" name="Rectangle 10"/>
          <p:cNvSpPr/>
          <p:nvPr/>
        </p:nvSpPr>
        <p:spPr>
          <a:xfrm>
            <a:off x="4594935" y="1864033"/>
            <a:ext cx="342900" cy="32695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2" name="Rectangle 11"/>
          <p:cNvSpPr/>
          <p:nvPr/>
        </p:nvSpPr>
        <p:spPr>
          <a:xfrm>
            <a:off x="4603122" y="2571750"/>
            <a:ext cx="342900" cy="33492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13" name="Rectangle 12"/>
          <p:cNvSpPr/>
          <p:nvPr/>
        </p:nvSpPr>
        <p:spPr>
          <a:xfrm>
            <a:off x="4594674" y="2993517"/>
            <a:ext cx="382472" cy="36194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15" name="Rectangle 14"/>
          <p:cNvSpPr/>
          <p:nvPr/>
        </p:nvSpPr>
        <p:spPr>
          <a:xfrm>
            <a:off x="4603122" y="4248150"/>
            <a:ext cx="368927"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6" name="Rectangle 15"/>
          <p:cNvSpPr/>
          <p:nvPr/>
        </p:nvSpPr>
        <p:spPr>
          <a:xfrm>
            <a:off x="4594674" y="3662035"/>
            <a:ext cx="382472" cy="33492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Tree>
    <p:extLst>
      <p:ext uri="{BB962C8B-B14F-4D97-AF65-F5344CB8AC3E}">
        <p14:creationId xmlns:p14="http://schemas.microsoft.com/office/powerpoint/2010/main" val="1244415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A357D-A303-8B61-227D-200608AF562C}"/>
              </a:ext>
            </a:extLst>
          </p:cNvPr>
          <p:cNvSpPr>
            <a:spLocks noGrp="1"/>
          </p:cNvSpPr>
          <p:nvPr>
            <p:ph type="title"/>
          </p:nvPr>
        </p:nvSpPr>
        <p:spPr/>
        <p:txBody>
          <a:bodyPr>
            <a:normAutofit fontScale="90000"/>
          </a:bodyPr>
          <a:lstStyle/>
          <a:p>
            <a:r>
              <a:rPr lang="en-US" sz="4000" dirty="0">
                <a:solidFill>
                  <a:srgbClr val="003D78"/>
                </a:solidFill>
                <a:latin typeface="+mj-lt"/>
                <a:ea typeface="Source Sans Pro Light" pitchFamily="34" charset="-122"/>
                <a:cs typeface="Source Sans Pro Light" pitchFamily="34" charset="-120"/>
              </a:rPr>
              <a:t>Mr. U’s treatment Plan</a:t>
            </a:r>
            <a:br>
              <a:rPr lang="en-US" sz="4000" dirty="0">
                <a:solidFill>
                  <a:srgbClr val="003D78"/>
                </a:solidFill>
                <a:latin typeface="+mj-lt"/>
              </a:rPr>
            </a:br>
            <a:endParaRPr lang="en-US" dirty="0"/>
          </a:p>
        </p:txBody>
      </p:sp>
      <p:sp>
        <p:nvSpPr>
          <p:cNvPr id="3" name="Slide Number Placeholder 2">
            <a:extLst>
              <a:ext uri="{FF2B5EF4-FFF2-40B4-BE49-F238E27FC236}">
                <a16:creationId xmlns:a16="http://schemas.microsoft.com/office/drawing/2014/main" id="{53499AB2-5FD5-66EB-93D7-8BEE0659E0F5}"/>
              </a:ext>
            </a:extLst>
          </p:cNvPr>
          <p:cNvSpPr>
            <a:spLocks noGrp="1"/>
          </p:cNvSpPr>
          <p:nvPr>
            <p:ph type="sldNum" sz="quarter" idx="10"/>
          </p:nvPr>
        </p:nvSpPr>
        <p:spPr/>
        <p:txBody>
          <a:bodyPr/>
          <a:lstStyle/>
          <a:p>
            <a:fld id="{A43C80DB-1E10-4B42-A90C-FD4E89BD3390}" type="slidenum">
              <a:rPr lang="en-US" smtClean="0"/>
              <a:pPr/>
              <a:t>52</a:t>
            </a:fld>
            <a:endParaRPr lang="en-US"/>
          </a:p>
        </p:txBody>
      </p:sp>
      <p:sp>
        <p:nvSpPr>
          <p:cNvPr id="4" name="Content Placeholder 3">
            <a:extLst>
              <a:ext uri="{FF2B5EF4-FFF2-40B4-BE49-F238E27FC236}">
                <a16:creationId xmlns:a16="http://schemas.microsoft.com/office/drawing/2014/main" id="{16A48E63-4DA6-A05D-EDA7-4FD8CA3EACDB}"/>
              </a:ext>
            </a:extLst>
          </p:cNvPr>
          <p:cNvSpPr>
            <a:spLocks noGrp="1"/>
          </p:cNvSpPr>
          <p:nvPr>
            <p:ph sz="quarter" idx="11"/>
          </p:nvPr>
        </p:nvSpPr>
        <p:spPr/>
        <p:txBody>
          <a:bodyPr/>
          <a:lstStyle/>
          <a:p>
            <a:r>
              <a:rPr lang="en-US" dirty="0"/>
              <a:t>Identify which assessment dimensions are most important- Treatment Priorities</a:t>
            </a:r>
          </a:p>
          <a:p>
            <a:endParaRPr lang="en-US" dirty="0"/>
          </a:p>
          <a:p>
            <a:r>
              <a:rPr lang="en-US" dirty="0"/>
              <a:t>Chose a specific focus and target for each priority dimension</a:t>
            </a:r>
          </a:p>
          <a:p>
            <a:endParaRPr lang="en-US" dirty="0"/>
          </a:p>
          <a:p>
            <a:r>
              <a:rPr lang="en-US" dirty="0"/>
              <a:t>Determine what services are needed for each dimension</a:t>
            </a:r>
          </a:p>
          <a:p>
            <a:endParaRPr lang="en-US" dirty="0"/>
          </a:p>
        </p:txBody>
      </p:sp>
    </p:spTree>
    <p:extLst>
      <p:ext uri="{BB962C8B-B14F-4D97-AF65-F5344CB8AC3E}">
        <p14:creationId xmlns:p14="http://schemas.microsoft.com/office/powerpoint/2010/main" val="4098492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5448-0EAC-9BD5-34FF-E81D0A1A2EB7}"/>
              </a:ext>
            </a:extLst>
          </p:cNvPr>
          <p:cNvSpPr>
            <a:spLocks noGrp="1"/>
          </p:cNvSpPr>
          <p:nvPr>
            <p:ph type="title"/>
          </p:nvPr>
        </p:nvSpPr>
        <p:spPr>
          <a:xfrm>
            <a:off x="609600" y="1123950"/>
            <a:ext cx="8229600" cy="3124200"/>
          </a:xfrm>
        </p:spPr>
        <p:txBody>
          <a:bodyPr>
            <a:normAutofit fontScale="90000"/>
          </a:bodyPr>
          <a:lstStyle/>
          <a:p>
            <a:br>
              <a:rPr lang="en-US" dirty="0"/>
            </a:br>
            <a:r>
              <a:rPr lang="en-US" dirty="0"/>
              <a:t>What Level of care would you recommend for Mr. U?</a:t>
            </a:r>
            <a:br>
              <a:rPr lang="en-US" sz="4000" dirty="0">
                <a:solidFill>
                  <a:srgbClr val="003D78"/>
                </a:solidFill>
                <a:latin typeface="+mj-lt"/>
                <a:ea typeface="Source Sans Pro Light" pitchFamily="34" charset="-122"/>
                <a:cs typeface="Source Sans Pro Light" pitchFamily="34" charset="-120"/>
              </a:rPr>
            </a:br>
            <a:br>
              <a:rPr lang="en-US" sz="4000" dirty="0">
                <a:solidFill>
                  <a:srgbClr val="003D78"/>
                </a:solidFill>
                <a:latin typeface="+mj-lt"/>
                <a:ea typeface="Source Sans Pro Light" pitchFamily="34" charset="-122"/>
                <a:cs typeface="Source Sans Pro Light" pitchFamily="34" charset="-120"/>
              </a:rPr>
            </a:br>
            <a:r>
              <a:rPr lang="en-US" sz="4000" dirty="0">
                <a:solidFill>
                  <a:srgbClr val="003D78"/>
                </a:solidFill>
                <a:latin typeface="+mj-lt"/>
                <a:ea typeface="Source Sans Pro Light" pitchFamily="34" charset="-122"/>
                <a:cs typeface="Source Sans Pro Light" pitchFamily="34" charset="-120"/>
              </a:rPr>
              <a:t>Let me give you some questions that may help you decide…….</a:t>
            </a:r>
            <a:br>
              <a:rPr lang="en-US" sz="4000" dirty="0">
                <a:solidFill>
                  <a:srgbClr val="003D78"/>
                </a:solidFill>
                <a:latin typeface="+mj-lt"/>
              </a:rPr>
            </a:br>
            <a:br>
              <a:rPr lang="en-US" sz="4000" dirty="0">
                <a:solidFill>
                  <a:srgbClr val="003D78"/>
                </a:solidFill>
                <a:latin typeface="+mj-lt"/>
              </a:rPr>
            </a:br>
            <a:endParaRPr lang="en-US" dirty="0"/>
          </a:p>
        </p:txBody>
      </p:sp>
      <p:sp>
        <p:nvSpPr>
          <p:cNvPr id="3" name="Slide Number Placeholder 2">
            <a:extLst>
              <a:ext uri="{FF2B5EF4-FFF2-40B4-BE49-F238E27FC236}">
                <a16:creationId xmlns:a16="http://schemas.microsoft.com/office/drawing/2014/main" id="{38EF95B5-8013-FCD1-6B5A-66BB8C8F58AD}"/>
              </a:ext>
            </a:extLst>
          </p:cNvPr>
          <p:cNvSpPr>
            <a:spLocks noGrp="1"/>
          </p:cNvSpPr>
          <p:nvPr>
            <p:ph type="sldNum" sz="quarter" idx="10"/>
          </p:nvPr>
        </p:nvSpPr>
        <p:spPr/>
        <p:txBody>
          <a:bodyPr/>
          <a:lstStyle/>
          <a:p>
            <a:fld id="{A43C80DB-1E10-4B42-A90C-FD4E89BD3390}" type="slidenum">
              <a:rPr lang="en-US" smtClean="0"/>
              <a:pPr/>
              <a:t>53</a:t>
            </a:fld>
            <a:endParaRPr lang="en-US"/>
          </a:p>
        </p:txBody>
      </p:sp>
    </p:spTree>
    <p:extLst>
      <p:ext uri="{BB962C8B-B14F-4D97-AF65-F5344CB8AC3E}">
        <p14:creationId xmlns:p14="http://schemas.microsoft.com/office/powerpoint/2010/main" val="8327746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843FB5-9226-7483-F094-2C1035A465B4}"/>
              </a:ext>
            </a:extLst>
          </p:cNvPr>
          <p:cNvSpPr>
            <a:spLocks noGrp="1"/>
          </p:cNvSpPr>
          <p:nvPr>
            <p:ph type="title"/>
          </p:nvPr>
        </p:nvSpPr>
        <p:spPr/>
        <p:txBody>
          <a:bodyPr>
            <a:normAutofit fontScale="90000"/>
          </a:bodyPr>
          <a:lstStyle/>
          <a:p>
            <a:r>
              <a:rPr lang="en-US" b="1" dirty="0"/>
              <a:t>Prompting questions:</a:t>
            </a:r>
            <a:r>
              <a:rPr lang="en-US" dirty="0"/>
              <a:t> </a:t>
            </a:r>
            <a:br>
              <a:rPr lang="en-US" dirty="0"/>
            </a:br>
            <a:endParaRPr lang="en-US" dirty="0"/>
          </a:p>
        </p:txBody>
      </p:sp>
      <p:sp>
        <p:nvSpPr>
          <p:cNvPr id="2" name="Slide Number Placeholder 1">
            <a:extLst>
              <a:ext uri="{FF2B5EF4-FFF2-40B4-BE49-F238E27FC236}">
                <a16:creationId xmlns:a16="http://schemas.microsoft.com/office/drawing/2014/main" id="{A5329CCF-04C6-A167-647D-498A16ABF7D2}"/>
              </a:ext>
            </a:extLst>
          </p:cNvPr>
          <p:cNvSpPr>
            <a:spLocks noGrp="1"/>
          </p:cNvSpPr>
          <p:nvPr>
            <p:ph type="sldNum" sz="quarter" idx="10"/>
          </p:nvPr>
        </p:nvSpPr>
        <p:spPr/>
        <p:txBody>
          <a:bodyPr/>
          <a:lstStyle/>
          <a:p>
            <a:fld id="{B9D2C864-9362-43C7-A136-D9C41D93A96D}" type="slidenum">
              <a:rPr lang="en-US" smtClean="0"/>
              <a:t>54</a:t>
            </a:fld>
            <a:endParaRPr lang="en-US"/>
          </a:p>
        </p:txBody>
      </p:sp>
      <p:sp>
        <p:nvSpPr>
          <p:cNvPr id="4" name="Content Placeholder 3">
            <a:extLst>
              <a:ext uri="{FF2B5EF4-FFF2-40B4-BE49-F238E27FC236}">
                <a16:creationId xmlns:a16="http://schemas.microsoft.com/office/drawing/2014/main" id="{11217263-7763-C021-FC5B-B1F8419E4CD4}"/>
              </a:ext>
            </a:extLst>
          </p:cNvPr>
          <p:cNvSpPr>
            <a:spLocks noGrp="1"/>
          </p:cNvSpPr>
          <p:nvPr>
            <p:ph sz="quarter" idx="11"/>
          </p:nvPr>
        </p:nvSpPr>
        <p:spPr>
          <a:xfrm>
            <a:off x="457200" y="1047750"/>
            <a:ext cx="8686800" cy="3958590"/>
          </a:xfrm>
        </p:spPr>
        <p:txBody>
          <a:bodyPr>
            <a:normAutofit lnSpcReduction="10000"/>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ea typeface="+mn-ea"/>
                <a:cs typeface="+mn-cs"/>
              </a:rPr>
              <a:t>What level of care is appropriate for Mr. </a:t>
            </a:r>
            <a:r>
              <a:rPr lang="en-US" sz="2400" b="1" dirty="0">
                <a:solidFill>
                  <a:prstClr val="black"/>
                </a:solidFill>
              </a:rPr>
              <a:t>U</a:t>
            </a:r>
            <a:r>
              <a:rPr kumimoji="0" lang="en-US" sz="2400" b="1" i="0" u="none" strike="noStrike" kern="1200" cap="none" spc="0" normalizeH="0" baseline="0" noProof="0" dirty="0">
                <a:ln>
                  <a:noFill/>
                </a:ln>
                <a:solidFill>
                  <a:prstClr val="black"/>
                </a:solidFill>
                <a:effectLst/>
                <a:uLnTx/>
                <a:uFillTx/>
                <a:ea typeface="+mn-ea"/>
                <a:cs typeface="+mn-cs"/>
              </a:rPr>
              <a:t>?  Remember: </a:t>
            </a:r>
            <a:r>
              <a:rPr kumimoji="0" lang="en-US" sz="2400" b="1" i="0" u="none" strike="noStrike" kern="1200" cap="none" spc="0" normalizeH="0" baseline="0" noProof="0" dirty="0">
                <a:ln>
                  <a:noFill/>
                </a:ln>
                <a:solidFill>
                  <a:srgbClr val="FF0000"/>
                </a:solidFill>
                <a:effectLst/>
                <a:uLnTx/>
                <a:uFillTx/>
                <a:ea typeface="+mn-ea"/>
                <a:cs typeface="+mn-cs"/>
              </a:rPr>
              <a:t>The least intensive, but safe, level of care </a:t>
            </a:r>
          </a:p>
          <a:p>
            <a:pPr marL="0" marR="0" lvl="0" indent="0" algn="l" defTabSz="931774"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ea typeface="+mn-ea"/>
              <a:cs typeface="+mn-cs"/>
            </a:endParaRPr>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What problems in which dimensions require services, the dose and intensity of which can safely be delivered in the level of care (LOC) you are recommending or that you want to be authorizing?</a:t>
            </a:r>
          </a:p>
          <a:p>
            <a:pPr marL="0" marR="0" lvl="0" indent="0" algn="l" defTabSz="931774" rtl="0" eaLnBrk="1" fontAlgn="auto" latinLnBrk="0" hangingPunct="1">
              <a:lnSpc>
                <a:spcPct val="100000"/>
              </a:lnSpc>
              <a:spcBef>
                <a:spcPts val="0"/>
              </a:spcBef>
              <a:spcAft>
                <a:spcPts val="0"/>
              </a:spcAft>
              <a:buClrTx/>
              <a:buSzTx/>
              <a:buNone/>
              <a:tabLst/>
              <a:defRPr/>
            </a:pPr>
            <a:endParaRPr kumimoji="0" lang="en-US" sz="1000" b="0" i="0" u="none" strike="noStrike" kern="1200" cap="none" spc="0" normalizeH="0" baseline="0" noProof="0" dirty="0">
              <a:ln>
                <a:noFill/>
              </a:ln>
              <a:solidFill>
                <a:prstClr val="black"/>
              </a:solidFill>
              <a:effectLst/>
              <a:uLnTx/>
              <a:uFillTx/>
              <a:ea typeface="+mn-ea"/>
              <a:cs typeface="+mn-cs"/>
            </a:endParaRPr>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This is what you should be able to answer to explain the clinical rationale for the LOC in which you want to place the patient to justify your recommendations or to get authorization. </a:t>
            </a:r>
          </a:p>
          <a:p>
            <a:endParaRPr lang="en-US" dirty="0"/>
          </a:p>
        </p:txBody>
      </p:sp>
    </p:spTree>
    <p:extLst>
      <p:ext uri="{BB962C8B-B14F-4D97-AF65-F5344CB8AC3E}">
        <p14:creationId xmlns:p14="http://schemas.microsoft.com/office/powerpoint/2010/main" val="1024589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E7EDE-E9C6-DBBE-F037-373DBFFA7DA4}"/>
              </a:ext>
            </a:extLst>
          </p:cNvPr>
          <p:cNvSpPr>
            <a:spLocks noGrp="1"/>
          </p:cNvSpPr>
          <p:nvPr>
            <p:ph type="title"/>
          </p:nvPr>
        </p:nvSpPr>
        <p:spPr/>
        <p:txBody>
          <a:bodyPr/>
          <a:lstStyle/>
          <a:p>
            <a:r>
              <a:rPr lang="en-US" b="1" dirty="0"/>
              <a:t>Prompting questions:</a:t>
            </a:r>
            <a:endParaRPr lang="en-US" dirty="0"/>
          </a:p>
        </p:txBody>
      </p:sp>
      <p:sp>
        <p:nvSpPr>
          <p:cNvPr id="3" name="Slide Number Placeholder 2">
            <a:extLst>
              <a:ext uri="{FF2B5EF4-FFF2-40B4-BE49-F238E27FC236}">
                <a16:creationId xmlns:a16="http://schemas.microsoft.com/office/drawing/2014/main" id="{032F8340-84E7-B820-937C-375FB568C895}"/>
              </a:ext>
            </a:extLst>
          </p:cNvPr>
          <p:cNvSpPr>
            <a:spLocks noGrp="1"/>
          </p:cNvSpPr>
          <p:nvPr>
            <p:ph type="sldNum" sz="quarter" idx="10"/>
          </p:nvPr>
        </p:nvSpPr>
        <p:spPr/>
        <p:txBody>
          <a:bodyPr/>
          <a:lstStyle/>
          <a:p>
            <a:fld id="{A43C80DB-1E10-4B42-A90C-FD4E89BD3390}" type="slidenum">
              <a:rPr lang="en-US" smtClean="0"/>
              <a:pPr/>
              <a:t>55</a:t>
            </a:fld>
            <a:endParaRPr lang="en-US"/>
          </a:p>
        </p:txBody>
      </p:sp>
      <p:sp>
        <p:nvSpPr>
          <p:cNvPr id="4" name="Content Placeholder 3">
            <a:extLst>
              <a:ext uri="{FF2B5EF4-FFF2-40B4-BE49-F238E27FC236}">
                <a16:creationId xmlns:a16="http://schemas.microsoft.com/office/drawing/2014/main" id="{6DFA0ED6-9241-4A64-38CD-4D570719735A}"/>
              </a:ext>
            </a:extLst>
          </p:cNvPr>
          <p:cNvSpPr>
            <a:spLocks noGrp="1"/>
          </p:cNvSpPr>
          <p:nvPr>
            <p:ph sz="quarter" idx="11"/>
          </p:nvPr>
        </p:nvSpPr>
        <p:spPr>
          <a:xfrm>
            <a:off x="457200" y="1289304"/>
            <a:ext cx="8382000" cy="3717036"/>
          </a:xfrm>
        </p:spPr>
        <p:txBody>
          <a:bodyPr>
            <a:normAutofit/>
          </a:bodyPr>
          <a:lstStyle/>
          <a:p>
            <a:pPr marL="0" indent="0" defTabSz="931774">
              <a:buNone/>
              <a:defRPr/>
            </a:pPr>
            <a:r>
              <a:rPr lang="en-US" b="1" dirty="0"/>
              <a:t>Does Mr. U need level 4 care? </a:t>
            </a:r>
          </a:p>
          <a:p>
            <a:pPr marL="0" indent="0" defTabSz="931774">
              <a:buNone/>
              <a:defRPr/>
            </a:pPr>
            <a:endParaRPr lang="en-US" sz="900" b="1" dirty="0"/>
          </a:p>
          <a:p>
            <a:pPr marL="174708" indent="-174708" defTabSz="931774">
              <a:buFont typeface="Arial" panose="020B0604020202020204" pitchFamily="34" charset="0"/>
              <a:buChar char="•"/>
              <a:defRPr/>
            </a:pPr>
            <a:r>
              <a:rPr lang="en-US" dirty="0"/>
              <a:t>What problems (if any) in which dimensions (if any) require services, the dose and intensity of which need </a:t>
            </a:r>
            <a:r>
              <a:rPr lang="en-US" b="1" dirty="0"/>
              <a:t>24-hour nursing and daily physician management </a:t>
            </a:r>
            <a:r>
              <a:rPr lang="en-US" dirty="0"/>
              <a:t>seeing the patient to reassess and change treatment medications or other clinical interventions?</a:t>
            </a:r>
          </a:p>
          <a:p>
            <a:pPr marL="0" indent="0" defTabSz="931774">
              <a:buNone/>
              <a:defRPr/>
            </a:pPr>
            <a:endParaRPr lang="en-US" sz="1000" dirty="0"/>
          </a:p>
          <a:p>
            <a:pPr marL="174708" indent="-174708" defTabSz="931774">
              <a:buFont typeface="Arial" panose="020B0604020202020204" pitchFamily="34" charset="0"/>
              <a:buChar char="•"/>
              <a:defRPr/>
            </a:pPr>
            <a:r>
              <a:rPr lang="en-US" dirty="0"/>
              <a:t>If there are no such problems, the patient doesn’t need Level 4.</a:t>
            </a:r>
          </a:p>
          <a:p>
            <a:endParaRPr lang="en-US" dirty="0"/>
          </a:p>
        </p:txBody>
      </p:sp>
    </p:spTree>
    <p:extLst>
      <p:ext uri="{BB962C8B-B14F-4D97-AF65-F5344CB8AC3E}">
        <p14:creationId xmlns:p14="http://schemas.microsoft.com/office/powerpoint/2010/main" val="27242099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4B3F1-1F38-9B5D-B1AF-D82954AD26BE}"/>
              </a:ext>
            </a:extLst>
          </p:cNvPr>
          <p:cNvSpPr>
            <a:spLocks noGrp="1"/>
          </p:cNvSpPr>
          <p:nvPr>
            <p:ph type="title"/>
          </p:nvPr>
        </p:nvSpPr>
        <p:spPr/>
        <p:txBody>
          <a:bodyPr/>
          <a:lstStyle/>
          <a:p>
            <a:r>
              <a:rPr lang="en-US" b="1" dirty="0"/>
              <a:t>Prompting questions:</a:t>
            </a:r>
            <a:endParaRPr lang="en-US" dirty="0"/>
          </a:p>
        </p:txBody>
      </p:sp>
      <p:sp>
        <p:nvSpPr>
          <p:cNvPr id="3" name="Slide Number Placeholder 2">
            <a:extLst>
              <a:ext uri="{FF2B5EF4-FFF2-40B4-BE49-F238E27FC236}">
                <a16:creationId xmlns:a16="http://schemas.microsoft.com/office/drawing/2014/main" id="{B1F12515-3DC0-8841-7ABF-C146606C69C8}"/>
              </a:ext>
            </a:extLst>
          </p:cNvPr>
          <p:cNvSpPr>
            <a:spLocks noGrp="1"/>
          </p:cNvSpPr>
          <p:nvPr>
            <p:ph type="sldNum" sz="quarter" idx="10"/>
          </p:nvPr>
        </p:nvSpPr>
        <p:spPr/>
        <p:txBody>
          <a:bodyPr/>
          <a:lstStyle/>
          <a:p>
            <a:fld id="{A43C80DB-1E10-4B42-A90C-FD4E89BD3390}" type="slidenum">
              <a:rPr lang="en-US" smtClean="0"/>
              <a:pPr/>
              <a:t>56</a:t>
            </a:fld>
            <a:endParaRPr lang="en-US"/>
          </a:p>
        </p:txBody>
      </p:sp>
      <p:sp>
        <p:nvSpPr>
          <p:cNvPr id="4" name="Content Placeholder 3">
            <a:extLst>
              <a:ext uri="{FF2B5EF4-FFF2-40B4-BE49-F238E27FC236}">
                <a16:creationId xmlns:a16="http://schemas.microsoft.com/office/drawing/2014/main" id="{C2282563-D388-A7A5-7383-B88FF3E5F324}"/>
              </a:ext>
            </a:extLst>
          </p:cNvPr>
          <p:cNvSpPr>
            <a:spLocks noGrp="1"/>
          </p:cNvSpPr>
          <p:nvPr>
            <p:ph sz="quarter" idx="11"/>
          </p:nvPr>
        </p:nvSpPr>
        <p:spPr>
          <a:xfrm>
            <a:off x="457200" y="1289304"/>
            <a:ext cx="8229600" cy="3717036"/>
          </a:xfrm>
        </p:spPr>
        <p:txBody>
          <a:bodyPr/>
          <a:lstStyle/>
          <a:p>
            <a:pPr marL="0" indent="0" defTabSz="931774">
              <a:buNone/>
              <a:defRPr/>
            </a:pPr>
            <a:r>
              <a:rPr lang="en-US" b="1" dirty="0"/>
              <a:t>Does he need residential placement? </a:t>
            </a:r>
          </a:p>
          <a:p>
            <a:pPr marL="0" indent="0" defTabSz="931774">
              <a:buNone/>
              <a:defRPr/>
            </a:pPr>
            <a:endParaRPr lang="en-US" b="1" dirty="0"/>
          </a:p>
          <a:p>
            <a:pPr marL="174708" indent="-174708" defTabSz="931774">
              <a:buFont typeface="Arial" panose="020B0604020202020204" pitchFamily="34" charset="0"/>
              <a:buChar char="•"/>
              <a:defRPr/>
            </a:pPr>
            <a:r>
              <a:rPr lang="en-US" dirty="0"/>
              <a:t>What problems (if any) in which dimensions (if any) require services, the dose and intensity of which need </a:t>
            </a:r>
            <a:r>
              <a:rPr lang="en-US" b="1" dirty="0"/>
              <a:t>24 hour, clinically managed services </a:t>
            </a:r>
            <a:r>
              <a:rPr lang="en-US" dirty="0"/>
              <a:t>because he is in imminent danger? </a:t>
            </a:r>
          </a:p>
          <a:p>
            <a:pPr marL="0" indent="0" defTabSz="931774">
              <a:buNone/>
              <a:defRPr/>
            </a:pPr>
            <a:endParaRPr lang="en-US" sz="900" dirty="0"/>
          </a:p>
          <a:p>
            <a:pPr marL="174708" indent="-174708" defTabSz="931774">
              <a:buFont typeface="Arial" panose="020B0604020202020204" pitchFamily="34" charset="0"/>
              <a:buChar char="•"/>
              <a:defRPr/>
            </a:pPr>
            <a:r>
              <a:rPr lang="en-US" dirty="0"/>
              <a:t>If there are no such problems, the patient doesn’t need residential levels 3.3 or 3.5.</a:t>
            </a:r>
          </a:p>
          <a:p>
            <a:endParaRPr lang="en-US" dirty="0"/>
          </a:p>
        </p:txBody>
      </p:sp>
    </p:spTree>
    <p:extLst>
      <p:ext uri="{BB962C8B-B14F-4D97-AF65-F5344CB8AC3E}">
        <p14:creationId xmlns:p14="http://schemas.microsoft.com/office/powerpoint/2010/main" val="1167912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563E-27DD-70E7-5AA7-85E25BEB8888}"/>
              </a:ext>
            </a:extLst>
          </p:cNvPr>
          <p:cNvSpPr>
            <a:spLocks noGrp="1"/>
          </p:cNvSpPr>
          <p:nvPr>
            <p:ph type="title"/>
          </p:nvPr>
        </p:nvSpPr>
        <p:spPr/>
        <p:txBody>
          <a:bodyPr/>
          <a:lstStyle/>
          <a:p>
            <a:r>
              <a:rPr lang="en-US" b="1" dirty="0"/>
              <a:t>Prompting questions:</a:t>
            </a:r>
            <a:endParaRPr lang="en-US" dirty="0"/>
          </a:p>
        </p:txBody>
      </p:sp>
      <p:sp>
        <p:nvSpPr>
          <p:cNvPr id="3" name="Slide Number Placeholder 2">
            <a:extLst>
              <a:ext uri="{FF2B5EF4-FFF2-40B4-BE49-F238E27FC236}">
                <a16:creationId xmlns:a16="http://schemas.microsoft.com/office/drawing/2014/main" id="{AE38610A-8ECC-1DD5-C12B-F04037988304}"/>
              </a:ext>
            </a:extLst>
          </p:cNvPr>
          <p:cNvSpPr>
            <a:spLocks noGrp="1"/>
          </p:cNvSpPr>
          <p:nvPr>
            <p:ph type="sldNum" sz="quarter" idx="10"/>
          </p:nvPr>
        </p:nvSpPr>
        <p:spPr/>
        <p:txBody>
          <a:bodyPr/>
          <a:lstStyle/>
          <a:p>
            <a:fld id="{A43C80DB-1E10-4B42-A90C-FD4E89BD3390}" type="slidenum">
              <a:rPr lang="en-US" smtClean="0"/>
              <a:pPr/>
              <a:t>57</a:t>
            </a:fld>
            <a:endParaRPr lang="en-US"/>
          </a:p>
        </p:txBody>
      </p:sp>
      <p:sp>
        <p:nvSpPr>
          <p:cNvPr id="4" name="Content Placeholder 3">
            <a:extLst>
              <a:ext uri="{FF2B5EF4-FFF2-40B4-BE49-F238E27FC236}">
                <a16:creationId xmlns:a16="http://schemas.microsoft.com/office/drawing/2014/main" id="{C40D3D51-552D-0C23-960B-F7D3E21B6C6C}"/>
              </a:ext>
            </a:extLst>
          </p:cNvPr>
          <p:cNvSpPr>
            <a:spLocks noGrp="1"/>
          </p:cNvSpPr>
          <p:nvPr>
            <p:ph sz="quarter" idx="11"/>
          </p:nvPr>
        </p:nvSpPr>
        <p:spPr/>
        <p:txBody>
          <a:bodyPr/>
          <a:lstStyle/>
          <a:p>
            <a:pPr marL="0" indent="0" defTabSz="931774">
              <a:buNone/>
              <a:defRPr/>
            </a:pPr>
            <a:r>
              <a:rPr lang="en-US" b="1" dirty="0"/>
              <a:t>Would he be in danger if recommending him to come back in a week to meet the counselor and begin treatment? </a:t>
            </a:r>
          </a:p>
          <a:p>
            <a:pPr marL="0" indent="0" defTabSz="931774">
              <a:buNone/>
              <a:defRPr/>
            </a:pPr>
            <a:endParaRPr lang="en-US" b="1" dirty="0"/>
          </a:p>
          <a:p>
            <a:pPr marL="174708" indent="-174708" defTabSz="931774">
              <a:buFont typeface="Arial" panose="020B0604020202020204" pitchFamily="34" charset="0"/>
              <a:buChar char="•"/>
              <a:defRPr/>
            </a:pPr>
            <a:r>
              <a:rPr lang="en-US" dirty="0"/>
              <a:t>What problems (if any) in which dimensions (if any) require services, the dose and intensity of which would be safe to be addressed in a week to meet with the counselor and begin treatment?</a:t>
            </a:r>
          </a:p>
          <a:p>
            <a:endParaRPr lang="en-US" dirty="0"/>
          </a:p>
        </p:txBody>
      </p:sp>
    </p:spTree>
    <p:extLst>
      <p:ext uri="{BB962C8B-B14F-4D97-AF65-F5344CB8AC3E}">
        <p14:creationId xmlns:p14="http://schemas.microsoft.com/office/powerpoint/2010/main" val="28125688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9B1B0-59E6-A101-BE06-79D953E02738}"/>
              </a:ext>
            </a:extLst>
          </p:cNvPr>
          <p:cNvSpPr>
            <a:spLocks noGrp="1"/>
          </p:cNvSpPr>
          <p:nvPr>
            <p:ph type="title"/>
          </p:nvPr>
        </p:nvSpPr>
        <p:spPr/>
        <p:txBody>
          <a:bodyPr/>
          <a:lstStyle/>
          <a:p>
            <a:r>
              <a:rPr lang="en-US" b="1" dirty="0"/>
              <a:t>Prompting questions:</a:t>
            </a:r>
            <a:endParaRPr lang="en-US" dirty="0"/>
          </a:p>
        </p:txBody>
      </p:sp>
      <p:sp>
        <p:nvSpPr>
          <p:cNvPr id="3" name="Slide Number Placeholder 2">
            <a:extLst>
              <a:ext uri="{FF2B5EF4-FFF2-40B4-BE49-F238E27FC236}">
                <a16:creationId xmlns:a16="http://schemas.microsoft.com/office/drawing/2014/main" id="{8AB6D320-A7DD-98F2-2322-9DB4789C4F44}"/>
              </a:ext>
            </a:extLst>
          </p:cNvPr>
          <p:cNvSpPr>
            <a:spLocks noGrp="1"/>
          </p:cNvSpPr>
          <p:nvPr>
            <p:ph type="sldNum" sz="quarter" idx="10"/>
          </p:nvPr>
        </p:nvSpPr>
        <p:spPr/>
        <p:txBody>
          <a:bodyPr/>
          <a:lstStyle/>
          <a:p>
            <a:fld id="{A43C80DB-1E10-4B42-A90C-FD4E89BD3390}" type="slidenum">
              <a:rPr lang="en-US" smtClean="0"/>
              <a:pPr/>
              <a:t>58</a:t>
            </a:fld>
            <a:endParaRPr lang="en-US"/>
          </a:p>
        </p:txBody>
      </p:sp>
      <p:sp>
        <p:nvSpPr>
          <p:cNvPr id="4" name="Content Placeholder 3">
            <a:extLst>
              <a:ext uri="{FF2B5EF4-FFF2-40B4-BE49-F238E27FC236}">
                <a16:creationId xmlns:a16="http://schemas.microsoft.com/office/drawing/2014/main" id="{EED24E68-732F-9C45-09A6-8AB0C7F8F5B8}"/>
              </a:ext>
            </a:extLst>
          </p:cNvPr>
          <p:cNvSpPr>
            <a:spLocks noGrp="1"/>
          </p:cNvSpPr>
          <p:nvPr>
            <p:ph sz="quarter" idx="11"/>
          </p:nvPr>
        </p:nvSpPr>
        <p:spPr/>
        <p:txBody>
          <a:bodyPr/>
          <a:lstStyle/>
          <a:p>
            <a:pPr defTabSz="931774">
              <a:defRPr/>
            </a:pPr>
            <a:r>
              <a:rPr lang="en-US" b="1" dirty="0"/>
              <a:t>Do you think Mr. U is best suited for Level 2 care? </a:t>
            </a:r>
          </a:p>
          <a:p>
            <a:pPr marL="0" indent="0" defTabSz="931774">
              <a:buNone/>
              <a:defRPr/>
            </a:pPr>
            <a:endParaRPr lang="en-US" b="1" dirty="0"/>
          </a:p>
          <a:p>
            <a:pPr marL="174708" indent="-174708" defTabSz="931774">
              <a:buFont typeface="Arial" panose="020B0604020202020204" pitchFamily="34" charset="0"/>
              <a:buChar char="•"/>
              <a:defRPr/>
            </a:pPr>
            <a:r>
              <a:rPr lang="en-US" dirty="0"/>
              <a:t>If it would be safe to have any problems in any of the dimensions be addressed in a week to meet with the counselor and begin treatment, then Level 2 care would be possible.</a:t>
            </a:r>
            <a:endParaRPr lang="en-US" b="1" dirty="0"/>
          </a:p>
          <a:p>
            <a:endParaRPr lang="en-US" dirty="0"/>
          </a:p>
        </p:txBody>
      </p:sp>
    </p:spTree>
    <p:extLst>
      <p:ext uri="{BB962C8B-B14F-4D97-AF65-F5344CB8AC3E}">
        <p14:creationId xmlns:p14="http://schemas.microsoft.com/office/powerpoint/2010/main" val="625496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9D0B-1280-FA83-6326-14B0B9E980DD}"/>
              </a:ext>
            </a:extLst>
          </p:cNvPr>
          <p:cNvSpPr>
            <a:spLocks noGrp="1"/>
          </p:cNvSpPr>
          <p:nvPr>
            <p:ph type="title"/>
          </p:nvPr>
        </p:nvSpPr>
        <p:spPr/>
        <p:txBody>
          <a:bodyPr/>
          <a:lstStyle/>
          <a:p>
            <a:r>
              <a:rPr lang="en-US" dirty="0"/>
              <a:t>Withdrawal Management (WM)</a:t>
            </a:r>
          </a:p>
        </p:txBody>
      </p:sp>
      <p:sp>
        <p:nvSpPr>
          <p:cNvPr id="3" name="Slide Number Placeholder 2">
            <a:extLst>
              <a:ext uri="{FF2B5EF4-FFF2-40B4-BE49-F238E27FC236}">
                <a16:creationId xmlns:a16="http://schemas.microsoft.com/office/drawing/2014/main" id="{64FB2074-8280-57E0-541F-E91FE18951EA}"/>
              </a:ext>
            </a:extLst>
          </p:cNvPr>
          <p:cNvSpPr>
            <a:spLocks noGrp="1"/>
          </p:cNvSpPr>
          <p:nvPr>
            <p:ph type="sldNum" sz="quarter" idx="10"/>
          </p:nvPr>
        </p:nvSpPr>
        <p:spPr/>
        <p:txBody>
          <a:bodyPr/>
          <a:lstStyle/>
          <a:p>
            <a:fld id="{A43C80DB-1E10-4B42-A90C-FD4E89BD3390}" type="slidenum">
              <a:rPr lang="en-US" smtClean="0"/>
              <a:pPr/>
              <a:t>59</a:t>
            </a:fld>
            <a:endParaRPr lang="en-US"/>
          </a:p>
        </p:txBody>
      </p:sp>
      <p:sp>
        <p:nvSpPr>
          <p:cNvPr id="4" name="Content Placeholder 3">
            <a:extLst>
              <a:ext uri="{FF2B5EF4-FFF2-40B4-BE49-F238E27FC236}">
                <a16:creationId xmlns:a16="http://schemas.microsoft.com/office/drawing/2014/main" id="{756D0F5D-B1A2-5DFE-12D1-1B561F77CDD3}"/>
              </a:ext>
            </a:extLst>
          </p:cNvPr>
          <p:cNvSpPr>
            <a:spLocks noGrp="1"/>
          </p:cNvSpPr>
          <p:nvPr>
            <p:ph sz="quarter" idx="11"/>
          </p:nvPr>
        </p:nvSpPr>
        <p:spPr>
          <a:xfrm>
            <a:off x="457200" y="1289304"/>
            <a:ext cx="8610600" cy="3429000"/>
          </a:xfrm>
        </p:spPr>
        <p:txBody>
          <a:bodyPr/>
          <a:lstStyle/>
          <a:p>
            <a:pPr marL="0" indent="0" algn="ctr">
              <a:buNone/>
            </a:pPr>
            <a:r>
              <a:rPr kumimoji="0" lang="en-US" sz="3200" b="1" i="0" u="none" strike="noStrike" kern="1200" cap="none" spc="0" normalizeH="0" baseline="0" noProof="0" dirty="0">
                <a:ln>
                  <a:noFill/>
                </a:ln>
                <a:solidFill>
                  <a:srgbClr val="003D78"/>
                </a:solidFill>
                <a:effectLst/>
                <a:uLnTx/>
                <a:uFillTx/>
                <a:ea typeface="+mj-ea"/>
                <a:cs typeface="+mj-cs"/>
              </a:rPr>
              <a:t>Poll #7</a:t>
            </a:r>
          </a:p>
          <a:p>
            <a:pPr marL="0" indent="0" algn="ctr">
              <a:buNone/>
            </a:pPr>
            <a:endParaRPr kumimoji="0" lang="en-US" sz="3600" b="0" i="0" u="none" strike="noStrike" kern="1200" cap="none" spc="0" normalizeH="0" baseline="0" noProof="0" dirty="0">
              <a:ln>
                <a:noFill/>
              </a:ln>
              <a:solidFill>
                <a:srgbClr val="003D78"/>
              </a:solidFill>
              <a:effectLst/>
              <a:uLnTx/>
              <a:uFillTx/>
              <a:latin typeface="Verdana"/>
              <a:ea typeface="+mj-ea"/>
              <a:cs typeface="+mj-cs"/>
            </a:endParaRPr>
          </a:p>
          <a:p>
            <a:pPr lvl="3" indent="-233363">
              <a:buFont typeface="Wingdings" panose="05000000000000000000" pitchFamily="2" charset="2"/>
              <a:buChar char="§"/>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1-Ambulatory WM without Extended Onsite Monitoring </a:t>
            </a:r>
          </a:p>
          <a:p>
            <a:pPr lvl="3" indent="-233363">
              <a:buFont typeface="Wingdings" panose="05000000000000000000" pitchFamily="2" charset="2"/>
              <a:buChar char="§"/>
              <a:defRPr/>
            </a:pPr>
            <a:r>
              <a:rPr lang="en-US" sz="2400" b="1" dirty="0">
                <a:solidFill>
                  <a:prstClr val="black"/>
                </a:solidFill>
                <a:latin typeface="Arial"/>
              </a:rPr>
              <a:t>3.7- Residential WM</a:t>
            </a:r>
          </a:p>
          <a:p>
            <a:pPr lvl="3" indent="-233363">
              <a:buFont typeface="Wingdings" panose="05000000000000000000" pitchFamily="2" charset="2"/>
              <a:buChar char="§"/>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4- Hospital</a:t>
            </a:r>
          </a:p>
          <a:p>
            <a:pPr lvl="3" indent="-233363">
              <a:buFont typeface="Wingdings" panose="05000000000000000000" pitchFamily="2" charset="2"/>
              <a:buChar char="§"/>
              <a:defRPr/>
            </a:pPr>
            <a:r>
              <a:rPr lang="en-US" sz="2400" b="1" dirty="0">
                <a:solidFill>
                  <a:prstClr val="black"/>
                </a:solidFill>
                <a:latin typeface="Arial"/>
              </a:rPr>
              <a:t>None</a:t>
            </a:r>
            <a:endParaRPr kumimoji="0" lang="en-US" sz="2400" b="1" i="0" u="none" strike="noStrike" kern="1200" cap="none" spc="0" normalizeH="0" baseline="0" noProof="0" dirty="0">
              <a:ln>
                <a:noFill/>
              </a:ln>
              <a:solidFill>
                <a:prstClr val="black"/>
              </a:solidFill>
              <a:effectLst/>
              <a:uLnTx/>
              <a:uFillTx/>
              <a:latin typeface="Arial"/>
              <a:ea typeface="+mn-ea"/>
              <a:cs typeface="+mn-cs"/>
            </a:endParaRPr>
          </a:p>
          <a:p>
            <a:endParaRPr kumimoji="0" lang="en-US" sz="3600" b="0" i="0" u="none" strike="noStrike" kern="1200" cap="none" spc="0" normalizeH="0" baseline="0" noProof="0" dirty="0">
              <a:ln>
                <a:noFill/>
              </a:ln>
              <a:solidFill>
                <a:srgbClr val="003D78"/>
              </a:solidFill>
              <a:effectLst/>
              <a:uLnTx/>
              <a:uFillTx/>
              <a:latin typeface="Verdana"/>
              <a:ea typeface="+mj-ea"/>
              <a:cs typeface="+mj-cs"/>
            </a:endParaRPr>
          </a:p>
          <a:p>
            <a:pPr marL="0" indent="0" algn="ctr">
              <a:buNone/>
            </a:pPr>
            <a:endParaRPr lang="en-US" dirty="0"/>
          </a:p>
        </p:txBody>
      </p:sp>
    </p:spTree>
    <p:extLst>
      <p:ext uri="{BB962C8B-B14F-4D97-AF65-F5344CB8AC3E}">
        <p14:creationId xmlns:p14="http://schemas.microsoft.com/office/powerpoint/2010/main" val="1724097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A21D399-4B0E-8ED3-95F1-02F9B2471B84}"/>
              </a:ext>
            </a:extLst>
          </p:cNvPr>
          <p:cNvPicPr>
            <a:picLocks noGrp="1" noChangeAspect="1"/>
          </p:cNvPicPr>
          <p:nvPr>
            <p:ph idx="1"/>
          </p:nvPr>
        </p:nvPicPr>
        <p:blipFill>
          <a:blip r:embed="rId3"/>
          <a:stretch>
            <a:fillRect/>
          </a:stretch>
        </p:blipFill>
        <p:spPr>
          <a:xfrm>
            <a:off x="-381000" y="-95250"/>
            <a:ext cx="9982200" cy="5334000"/>
          </a:xfrm>
          <a:prstGeom prst="rect">
            <a:avLst/>
          </a:prstGeom>
        </p:spPr>
      </p:pic>
      <p:sp>
        <p:nvSpPr>
          <p:cNvPr id="4" name="Slide Number Placeholder 3">
            <a:extLst>
              <a:ext uri="{FF2B5EF4-FFF2-40B4-BE49-F238E27FC236}">
                <a16:creationId xmlns:a16="http://schemas.microsoft.com/office/drawing/2014/main" id="{4AB141C0-21F0-7300-0F58-D6DC81E69F71}"/>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algn="r">
              <a:lnSpc>
                <a:spcPct val="90000"/>
              </a:lnSpc>
              <a:spcAft>
                <a:spcPts val="600"/>
              </a:spcAft>
            </a:pPr>
            <a:fld id="{B9D2C864-9362-43C7-A136-D9C41D93A96D}" type="slidenum">
              <a:rPr lang="en-US" smtClean="0">
                <a:solidFill>
                  <a:schemeClr val="tx1">
                    <a:tint val="75000"/>
                  </a:schemeClr>
                </a:solidFill>
              </a:rPr>
              <a:pPr algn="r">
                <a:lnSpc>
                  <a:spcPct val="90000"/>
                </a:lnSpc>
                <a:spcAft>
                  <a:spcPts val="600"/>
                </a:spcAft>
              </a:pPr>
              <a:t>6</a:t>
            </a:fld>
            <a:endParaRPr lang="en-US">
              <a:solidFill>
                <a:schemeClr val="tx1">
                  <a:tint val="75000"/>
                </a:schemeClr>
              </a:solidFill>
            </a:endParaRPr>
          </a:p>
        </p:txBody>
      </p:sp>
    </p:spTree>
    <p:extLst>
      <p:ext uri="{BB962C8B-B14F-4D97-AF65-F5344CB8AC3E}">
        <p14:creationId xmlns:p14="http://schemas.microsoft.com/office/powerpoint/2010/main" val="20482169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7596E-06D2-434D-4747-F28B571AD90E}"/>
              </a:ext>
            </a:extLst>
          </p:cNvPr>
          <p:cNvSpPr>
            <a:spLocks noGrp="1"/>
          </p:cNvSpPr>
          <p:nvPr>
            <p:ph type="title"/>
          </p:nvPr>
        </p:nvSpPr>
        <p:spPr/>
        <p:txBody>
          <a:bodyPr/>
          <a:lstStyle/>
          <a:p>
            <a:r>
              <a:rPr lang="en-US" dirty="0"/>
              <a:t>Recommended Level of Care</a:t>
            </a:r>
          </a:p>
        </p:txBody>
      </p:sp>
      <p:sp>
        <p:nvSpPr>
          <p:cNvPr id="3" name="Slide Number Placeholder 2">
            <a:extLst>
              <a:ext uri="{FF2B5EF4-FFF2-40B4-BE49-F238E27FC236}">
                <a16:creationId xmlns:a16="http://schemas.microsoft.com/office/drawing/2014/main" id="{6BE5A4C2-78F2-456F-D356-79FE98BA3089}"/>
              </a:ext>
            </a:extLst>
          </p:cNvPr>
          <p:cNvSpPr>
            <a:spLocks noGrp="1"/>
          </p:cNvSpPr>
          <p:nvPr>
            <p:ph type="sldNum" sz="quarter" idx="10"/>
          </p:nvPr>
        </p:nvSpPr>
        <p:spPr/>
        <p:txBody>
          <a:bodyPr/>
          <a:lstStyle/>
          <a:p>
            <a:fld id="{A43C80DB-1E10-4B42-A90C-FD4E89BD3390}" type="slidenum">
              <a:rPr lang="en-US" smtClean="0"/>
              <a:pPr/>
              <a:t>60</a:t>
            </a:fld>
            <a:endParaRPr lang="en-US"/>
          </a:p>
        </p:txBody>
      </p:sp>
      <p:sp>
        <p:nvSpPr>
          <p:cNvPr id="4" name="Content Placeholder 3">
            <a:extLst>
              <a:ext uri="{FF2B5EF4-FFF2-40B4-BE49-F238E27FC236}">
                <a16:creationId xmlns:a16="http://schemas.microsoft.com/office/drawing/2014/main" id="{9F19C89C-A870-2954-8D7F-CD2D86A5B892}"/>
              </a:ext>
            </a:extLst>
          </p:cNvPr>
          <p:cNvSpPr>
            <a:spLocks noGrp="1"/>
          </p:cNvSpPr>
          <p:nvPr>
            <p:ph sz="quarter" idx="11"/>
          </p:nvPr>
        </p:nvSpPr>
        <p:spPr>
          <a:xfrm>
            <a:off x="457200" y="1289304"/>
            <a:ext cx="8077200" cy="3429000"/>
          </a:xfrm>
        </p:spPr>
        <p:txBody>
          <a:bodyPr>
            <a:normAutofit/>
          </a:bodyPr>
          <a:lstStyle/>
          <a:p>
            <a:pPr marL="690563" lvl="3" indent="0">
              <a:buNone/>
            </a:pPr>
            <a:r>
              <a:rPr kumimoji="0" lang="en-US" sz="2800" b="1" i="0" u="none" strike="noStrike" kern="1200" cap="none" spc="0" normalizeH="0" baseline="0" noProof="0" dirty="0">
                <a:ln>
                  <a:noFill/>
                </a:ln>
                <a:solidFill>
                  <a:srgbClr val="003D78"/>
                </a:solidFill>
                <a:effectLst/>
                <a:uLnTx/>
                <a:uFillTx/>
                <a:ea typeface="+mj-ea"/>
                <a:cs typeface="+mj-cs"/>
              </a:rPr>
              <a:t>                      Poll #8</a:t>
            </a:r>
          </a:p>
          <a:p>
            <a:pPr marL="690563" lvl="3" indent="0" algn="just">
              <a:buNone/>
            </a:pPr>
            <a:endParaRPr lang="en-US" sz="2400" b="1" dirty="0"/>
          </a:p>
          <a:p>
            <a:pPr lvl="3" algn="just">
              <a:buFont typeface="Wingdings" panose="05000000000000000000" pitchFamily="2" charset="2"/>
              <a:buChar char="§"/>
            </a:pPr>
            <a:r>
              <a:rPr lang="en-US" sz="2400" b="1" dirty="0"/>
              <a:t>Level 1- Outpatient Services</a:t>
            </a:r>
          </a:p>
          <a:p>
            <a:pPr lvl="3" algn="just">
              <a:buFont typeface="Wingdings" panose="05000000000000000000" pitchFamily="2" charset="2"/>
              <a:buChar char="§"/>
            </a:pPr>
            <a:r>
              <a:rPr kumimoji="0" lang="en-US" sz="2400" b="1" i="0" u="none" strike="noStrike" kern="1200" cap="none" spc="0" normalizeH="0" baseline="0" noProof="0" dirty="0">
                <a:ln>
                  <a:noFill/>
                </a:ln>
                <a:solidFill>
                  <a:prstClr val="black"/>
                </a:solidFill>
                <a:effectLst/>
                <a:uLnTx/>
                <a:uFillTx/>
                <a:ea typeface="+mn-ea"/>
                <a:cs typeface="+mn-cs"/>
              </a:rPr>
              <a:t>Level 1- Outpatient treatment with co-occurring enhanced services</a:t>
            </a:r>
          </a:p>
          <a:p>
            <a:pPr lvl="3" algn="just">
              <a:buFont typeface="Wingdings" panose="05000000000000000000" pitchFamily="2" charset="2"/>
              <a:buChar char="§"/>
            </a:pPr>
            <a:r>
              <a:rPr lang="en-US" sz="2400" b="1" dirty="0"/>
              <a:t>Level 2.1 – Intensive Outpatient</a:t>
            </a:r>
          </a:p>
          <a:p>
            <a:pPr lvl="3" algn="just">
              <a:buFont typeface="Wingdings" panose="05000000000000000000" pitchFamily="2" charset="2"/>
              <a:buChar char="§"/>
            </a:pPr>
            <a:r>
              <a:rPr lang="en-US" sz="2400" b="1" dirty="0"/>
              <a:t>Level 2.5 – Partial Hospitalization</a:t>
            </a:r>
          </a:p>
          <a:p>
            <a:pPr lvl="3" algn="just">
              <a:buFont typeface="Wingdings" panose="05000000000000000000" pitchFamily="2" charset="2"/>
              <a:buChar char="§"/>
            </a:pPr>
            <a:r>
              <a:rPr lang="en-US" sz="2400" b="1" dirty="0"/>
              <a:t>Level 3.1 – Clinically Managed</a:t>
            </a:r>
          </a:p>
        </p:txBody>
      </p:sp>
    </p:spTree>
    <p:extLst>
      <p:ext uri="{BB962C8B-B14F-4D97-AF65-F5344CB8AC3E}">
        <p14:creationId xmlns:p14="http://schemas.microsoft.com/office/powerpoint/2010/main" val="12672375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0C4417ED-48AD-48E5-BEA2-976215464C60}"/>
              </a:ext>
            </a:extLst>
          </p:cNvPr>
          <p:cNvSpPr/>
          <p:nvPr/>
        </p:nvSpPr>
        <p:spPr>
          <a:xfrm>
            <a:off x="3429000" y="274370"/>
            <a:ext cx="5347611" cy="620980"/>
          </a:xfrm>
          <a:prstGeom prst="rect">
            <a:avLst/>
          </a:prstGeom>
          <a:noFill/>
        </p:spPr>
        <p:txBody>
          <a:bodyPr wrap="square" lIns="0" tIns="0" rIns="0" bIns="0" rtlCol="0" anchor="t"/>
          <a:lstStyle/>
          <a:p>
            <a:endParaRPr lang="en-US" sz="3500" dirty="0">
              <a:solidFill>
                <a:srgbClr val="003D78"/>
              </a:solidFill>
              <a:latin typeface="+mj-lt"/>
            </a:endParaRPr>
          </a:p>
        </p:txBody>
      </p:sp>
      <p:sp>
        <p:nvSpPr>
          <p:cNvPr id="11" name="Object 5">
            <a:extLst>
              <a:ext uri="{FF2B5EF4-FFF2-40B4-BE49-F238E27FC236}">
                <a16:creationId xmlns:a16="http://schemas.microsoft.com/office/drawing/2014/main" id="{641AB7D1-7BD7-4E75-B385-E78AE50C91F8}"/>
              </a:ext>
            </a:extLst>
          </p:cNvPr>
          <p:cNvSpPr/>
          <p:nvPr/>
        </p:nvSpPr>
        <p:spPr>
          <a:xfrm>
            <a:off x="3420138" y="1276350"/>
            <a:ext cx="5571462" cy="3448155"/>
          </a:xfrm>
          <a:prstGeom prst="rect">
            <a:avLst/>
          </a:prstGeom>
          <a:noFill/>
        </p:spPr>
        <p:txBody>
          <a:bodyPr wrap="square" lIns="0" tIns="0" rIns="0" bIns="0" rtlCol="0" anchor="t"/>
          <a:lstStyle/>
          <a:p>
            <a:pPr marL="457200" indent="-457200">
              <a:buFont typeface="+mj-lt"/>
              <a:buAutoNum type="arabicPeriod"/>
            </a:pPr>
            <a:endParaRPr lang="en-US" sz="2500" dirty="0"/>
          </a:p>
        </p:txBody>
      </p:sp>
      <p:sp>
        <p:nvSpPr>
          <p:cNvPr id="4" name="Title 3">
            <a:extLst>
              <a:ext uri="{FF2B5EF4-FFF2-40B4-BE49-F238E27FC236}">
                <a16:creationId xmlns:a16="http://schemas.microsoft.com/office/drawing/2014/main" id="{05E76D4E-53CF-8D4C-D4CC-A060D61FB54E}"/>
              </a:ext>
            </a:extLst>
          </p:cNvPr>
          <p:cNvSpPr>
            <a:spLocks noGrp="1"/>
          </p:cNvSpPr>
          <p:nvPr>
            <p:ph type="title"/>
          </p:nvPr>
        </p:nvSpPr>
        <p:spPr/>
        <p:txBody>
          <a:bodyPr/>
          <a:lstStyle/>
          <a:p>
            <a:r>
              <a:rPr lang="en-US" dirty="0"/>
              <a:t>Recommendations for Mr. U</a:t>
            </a:r>
          </a:p>
        </p:txBody>
      </p:sp>
      <p:sp>
        <p:nvSpPr>
          <p:cNvPr id="5" name="Content Placeholder 4">
            <a:extLst>
              <a:ext uri="{FF2B5EF4-FFF2-40B4-BE49-F238E27FC236}">
                <a16:creationId xmlns:a16="http://schemas.microsoft.com/office/drawing/2014/main" id="{E6320DC3-A5A8-C2A3-52BC-A7F76B5EB800}"/>
              </a:ext>
            </a:extLst>
          </p:cNvPr>
          <p:cNvSpPr>
            <a:spLocks noGrp="1"/>
          </p:cNvSpPr>
          <p:nvPr>
            <p:ph sz="quarter" idx="11"/>
          </p:nvPr>
        </p:nvSpPr>
        <p:spPr/>
        <p:txBody>
          <a:bodyPr/>
          <a:lstStyle/>
          <a:p>
            <a:r>
              <a:rPr lang="en-US" sz="2800" dirty="0"/>
              <a:t>1-Ambulatory WM without Extended Onsite Monitoring </a:t>
            </a:r>
          </a:p>
          <a:p>
            <a:endParaRPr lang="en-US" sz="2800" dirty="0"/>
          </a:p>
          <a:p>
            <a:r>
              <a:rPr lang="en-US" sz="2800" dirty="0"/>
              <a:t>Outpatient treatment with co-occurring enhanced services, either level 1 or 2.1</a:t>
            </a:r>
            <a:r>
              <a:rPr lang="en-US" sz="2800" b="1" i="1" dirty="0"/>
              <a:t>, </a:t>
            </a:r>
            <a:r>
              <a:rPr lang="en-US" sz="2800" dirty="0"/>
              <a:t>would be appropriate with the limited information we have at this point. </a:t>
            </a:r>
          </a:p>
          <a:p>
            <a:endParaRPr lang="en-US" dirty="0"/>
          </a:p>
        </p:txBody>
      </p:sp>
    </p:spTree>
    <p:custDataLst>
      <p:tags r:id="rId1"/>
    </p:custDataLst>
    <p:extLst>
      <p:ext uri="{BB962C8B-B14F-4D97-AF65-F5344CB8AC3E}">
        <p14:creationId xmlns:p14="http://schemas.microsoft.com/office/powerpoint/2010/main" val="236177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Disclaimer</a:t>
            </a:r>
            <a:r>
              <a:rPr lang="en-US" dirty="0"/>
              <a:t> </a:t>
            </a:r>
          </a:p>
        </p:txBody>
      </p:sp>
      <p:sp>
        <p:nvSpPr>
          <p:cNvPr id="3" name="Content Placeholder 2"/>
          <p:cNvSpPr>
            <a:spLocks noGrp="1"/>
          </p:cNvSpPr>
          <p:nvPr>
            <p:ph idx="1"/>
          </p:nvPr>
        </p:nvSpPr>
        <p:spPr>
          <a:xfrm>
            <a:off x="533400" y="1200150"/>
            <a:ext cx="8305799" cy="3162925"/>
          </a:xfrm>
        </p:spPr>
        <p:txBody>
          <a:bodyPr/>
          <a:lstStyle/>
          <a:p>
            <a:pPr marL="0" indent="0">
              <a:buNone/>
            </a:pPr>
            <a:r>
              <a:rPr lang="en-US" sz="2500" dirty="0"/>
              <a:t>It is important to remember that the client’s payer source may have different requirements regarding clinical service hours, who is qualified, and more. Please make sure you refer to the payer source manual or website to get detailed requirements. </a:t>
            </a:r>
          </a:p>
          <a:p>
            <a:endParaRPr lang="en-US" dirty="0"/>
          </a:p>
          <a:p>
            <a:pPr marL="0" indent="0">
              <a:buNone/>
            </a:pPr>
            <a:endParaRPr lang="en-US" dirty="0"/>
          </a:p>
        </p:txBody>
      </p:sp>
    </p:spTree>
    <p:extLst>
      <p:ext uri="{BB962C8B-B14F-4D97-AF65-F5344CB8AC3E}">
        <p14:creationId xmlns:p14="http://schemas.microsoft.com/office/powerpoint/2010/main" val="8569787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77428"/>
            <a:ext cx="8610600" cy="651272"/>
          </a:xfrm>
        </p:spPr>
        <p:txBody>
          <a:bodyPr>
            <a:normAutofit/>
          </a:bodyPr>
          <a:lstStyle/>
          <a:p>
            <a:r>
              <a:rPr lang="en-US" sz="3500" dirty="0"/>
              <a:t>Now it is your turn</a:t>
            </a:r>
          </a:p>
        </p:txBody>
      </p:sp>
      <p:pic>
        <p:nvPicPr>
          <p:cNvPr id="7" name="Content Placeholder 6" descr="A cat sitting on a pizza&#10;&#10;Description automatically generated with medium confidence">
            <a:extLst>
              <a:ext uri="{FF2B5EF4-FFF2-40B4-BE49-F238E27FC236}">
                <a16:creationId xmlns:a16="http://schemas.microsoft.com/office/drawing/2014/main" id="{87F4250A-5565-4F8F-9800-02686A9EA4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337072"/>
            <a:ext cx="4800599" cy="3429000"/>
          </a:xfrm>
        </p:spPr>
      </p:pic>
    </p:spTree>
    <p:extLst>
      <p:ext uri="{BB962C8B-B14F-4D97-AF65-F5344CB8AC3E}">
        <p14:creationId xmlns:p14="http://schemas.microsoft.com/office/powerpoint/2010/main" val="36284756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ASAM Criteria 7-Steps</a:t>
            </a:r>
          </a:p>
        </p:txBody>
      </p:sp>
      <p:sp>
        <p:nvSpPr>
          <p:cNvPr id="3" name="Content Placeholder 2"/>
          <p:cNvSpPr>
            <a:spLocks noGrp="1"/>
          </p:cNvSpPr>
          <p:nvPr>
            <p:ph idx="1"/>
          </p:nvPr>
        </p:nvSpPr>
        <p:spPr>
          <a:xfrm>
            <a:off x="609600" y="1301352"/>
            <a:ext cx="8229600" cy="3704987"/>
          </a:xfrm>
        </p:spPr>
        <p:txBody>
          <a:bodyPr>
            <a:normAutofit/>
          </a:bodyPr>
          <a:lstStyle/>
          <a:p>
            <a:pPr marL="342900" indent="-342900">
              <a:buFont typeface="+mj-lt"/>
              <a:buAutoNum type="arabicPeriod"/>
            </a:pPr>
            <a:r>
              <a:rPr lang="en-US" b="1" dirty="0">
                <a:solidFill>
                  <a:srgbClr val="000000"/>
                </a:solidFill>
              </a:rPr>
              <a:t>Bio-Psychosocial Assessment</a:t>
            </a:r>
          </a:p>
          <a:p>
            <a:pPr marL="342900" indent="-342900">
              <a:buFont typeface="+mj-lt"/>
              <a:buAutoNum type="arabicPeriod"/>
            </a:pPr>
            <a:r>
              <a:rPr lang="en-US" b="1" dirty="0">
                <a:solidFill>
                  <a:srgbClr val="000000"/>
                </a:solidFill>
              </a:rPr>
              <a:t>ASAM 6 Dimensional Analysis</a:t>
            </a:r>
          </a:p>
          <a:p>
            <a:pPr marL="342900" indent="-342900">
              <a:buFont typeface="+mj-lt"/>
              <a:buAutoNum type="arabicPeriod"/>
            </a:pPr>
            <a:r>
              <a:rPr lang="en-US" b="1" dirty="0">
                <a:solidFill>
                  <a:srgbClr val="000000"/>
                </a:solidFill>
              </a:rPr>
              <a:t>Risk Assessment</a:t>
            </a:r>
          </a:p>
          <a:p>
            <a:pPr marL="342900" indent="-342900">
              <a:buFont typeface="+mj-lt"/>
              <a:buAutoNum type="arabicPeriod"/>
            </a:pPr>
            <a:r>
              <a:rPr lang="en-US" b="1" dirty="0"/>
              <a:t>Driving Dimensions Identification (highest severity/what worries you the most) </a:t>
            </a:r>
          </a:p>
          <a:p>
            <a:pPr marL="342900" indent="-342900">
              <a:buFont typeface="+mj-lt"/>
              <a:buAutoNum type="arabicPeriod"/>
            </a:pPr>
            <a:r>
              <a:rPr lang="en-US" b="1" dirty="0"/>
              <a:t>Level Of Care (LOC)  Placement</a:t>
            </a:r>
          </a:p>
          <a:p>
            <a:pPr marL="342900" indent="-342900">
              <a:buFont typeface="+mj-lt"/>
              <a:buAutoNum type="arabicPeriod"/>
            </a:pPr>
            <a:r>
              <a:rPr lang="en-US" dirty="0"/>
              <a:t>Problem List Creation- based off #4</a:t>
            </a:r>
          </a:p>
          <a:p>
            <a:pPr marL="342900" indent="-342900">
              <a:buFont typeface="+mj-lt"/>
              <a:buAutoNum type="arabicPeriod"/>
            </a:pPr>
            <a:r>
              <a:rPr lang="en-US" dirty="0"/>
              <a:t>Individual Treatment Plan Creation </a:t>
            </a:r>
          </a:p>
        </p:txBody>
      </p:sp>
    </p:spTree>
    <p:extLst>
      <p:ext uri="{BB962C8B-B14F-4D97-AF65-F5344CB8AC3E}">
        <p14:creationId xmlns:p14="http://schemas.microsoft.com/office/powerpoint/2010/main" val="3206115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B5E823-8DB1-966A-768F-B74417103D9A}"/>
              </a:ext>
            </a:extLst>
          </p:cNvPr>
          <p:cNvSpPr>
            <a:spLocks noGrp="1"/>
          </p:cNvSpPr>
          <p:nvPr>
            <p:ph type="title"/>
          </p:nvPr>
        </p:nvSpPr>
        <p:spPr/>
        <p:txBody>
          <a:bodyPr/>
          <a:lstStyle/>
          <a:p>
            <a:r>
              <a:rPr lang="en-US" dirty="0"/>
              <a:t>Stephanie</a:t>
            </a:r>
          </a:p>
        </p:txBody>
      </p:sp>
      <p:sp>
        <p:nvSpPr>
          <p:cNvPr id="6" name="Text Placeholder 5">
            <a:extLst>
              <a:ext uri="{FF2B5EF4-FFF2-40B4-BE49-F238E27FC236}">
                <a16:creationId xmlns:a16="http://schemas.microsoft.com/office/drawing/2014/main" id="{9FD75759-951D-B1C9-9FB8-A83EF20FB2EA}"/>
              </a:ext>
            </a:extLst>
          </p:cNvPr>
          <p:cNvSpPr>
            <a:spLocks noGrp="1"/>
          </p:cNvSpPr>
          <p:nvPr>
            <p:ph type="body" idx="1"/>
          </p:nvPr>
        </p:nvSpPr>
        <p:spPr/>
        <p:txBody>
          <a:bodyPr>
            <a:normAutofit/>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28-year-old pregnant Hispanic female, opioid use; 5 years</a:t>
            </a:r>
            <a:endParaRPr lang="en-US" sz="2400" dirty="0"/>
          </a:p>
        </p:txBody>
      </p:sp>
      <p:sp>
        <p:nvSpPr>
          <p:cNvPr id="4" name="Slide Number Placeholder 3">
            <a:extLst>
              <a:ext uri="{FF2B5EF4-FFF2-40B4-BE49-F238E27FC236}">
                <a16:creationId xmlns:a16="http://schemas.microsoft.com/office/drawing/2014/main" id="{5B820709-A969-2905-DABC-B2E7F8CA320F}"/>
              </a:ext>
            </a:extLst>
          </p:cNvPr>
          <p:cNvSpPr>
            <a:spLocks noGrp="1"/>
          </p:cNvSpPr>
          <p:nvPr>
            <p:ph type="sldNum" sz="quarter" idx="12"/>
          </p:nvPr>
        </p:nvSpPr>
        <p:spPr/>
        <p:txBody>
          <a:bodyPr/>
          <a:lstStyle/>
          <a:p>
            <a:fld id="{B9D2C864-9362-43C7-A136-D9C41D93A96D}" type="slidenum">
              <a:rPr lang="en-US" smtClean="0"/>
              <a:t>65</a:t>
            </a:fld>
            <a:endParaRPr lang="en-US"/>
          </a:p>
        </p:txBody>
      </p:sp>
    </p:spTree>
    <p:extLst>
      <p:ext uri="{BB962C8B-B14F-4D97-AF65-F5344CB8AC3E}">
        <p14:creationId xmlns:p14="http://schemas.microsoft.com/office/powerpoint/2010/main" val="23018819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228600"/>
            <a:ext cx="3124198" cy="685800"/>
          </a:xfrm>
        </p:spPr>
        <p:txBody>
          <a:bodyPr>
            <a:normAutofit fontScale="90000"/>
          </a:bodyPr>
          <a:lstStyle/>
          <a:p>
            <a:r>
              <a:rPr lang="en-US" sz="2100" u="sng" dirty="0"/>
              <a:t>Six Dimensions </a:t>
            </a:r>
            <a:br>
              <a:rPr lang="en-US" sz="2100" u="sng" dirty="0"/>
            </a:br>
            <a:r>
              <a:rPr lang="en-US" sz="2100" u="sng" dirty="0"/>
              <a:t>of Multidimensional Assessment</a:t>
            </a:r>
          </a:p>
        </p:txBody>
      </p:sp>
      <p:sp>
        <p:nvSpPr>
          <p:cNvPr id="3" name="Content Placeholder 2"/>
          <p:cNvSpPr>
            <a:spLocks noGrp="1"/>
          </p:cNvSpPr>
          <p:nvPr>
            <p:ph idx="1"/>
          </p:nvPr>
        </p:nvSpPr>
        <p:spPr>
          <a:xfrm>
            <a:off x="405987" y="1172156"/>
            <a:ext cx="3556413" cy="4066594"/>
          </a:xfrm>
        </p:spPr>
        <p:txBody>
          <a:bodyPr>
            <a:normAutofit/>
          </a:bodyPr>
          <a:lstStyle/>
          <a:p>
            <a:pPr marL="437198" indent="-385763">
              <a:buFont typeface="+mj-lt"/>
              <a:buAutoNum type="arabicPeriod"/>
            </a:pPr>
            <a:r>
              <a:rPr lang="en-US" sz="1950" dirty="0"/>
              <a:t>Acute Intoxication and/or Withdrawal Potential </a:t>
            </a:r>
          </a:p>
          <a:p>
            <a:pPr marL="51435" indent="0">
              <a:buNone/>
            </a:pPr>
            <a:endParaRPr lang="en-US" sz="800" dirty="0"/>
          </a:p>
          <a:p>
            <a:pPr marL="508635" indent="-457200">
              <a:buFont typeface="+mj-lt"/>
              <a:buAutoNum type="arabicPeriod" startAt="2"/>
            </a:pPr>
            <a:r>
              <a:rPr lang="en-US" sz="1950" dirty="0"/>
              <a:t>Biomedical Conditions </a:t>
            </a:r>
          </a:p>
          <a:p>
            <a:pPr marL="51435" indent="0">
              <a:buNone/>
            </a:pPr>
            <a:endParaRPr lang="en-US" sz="800" dirty="0"/>
          </a:p>
          <a:p>
            <a:pPr marL="508635" indent="-457200">
              <a:buFont typeface="+mj-lt"/>
              <a:buAutoNum type="arabicPeriod" startAt="3"/>
            </a:pPr>
            <a:r>
              <a:rPr lang="en-US" sz="1950" dirty="0"/>
              <a:t>Emotional, Behavioral, or Cognitive </a:t>
            </a:r>
          </a:p>
          <a:p>
            <a:pPr marL="51435" indent="0">
              <a:buNone/>
            </a:pPr>
            <a:endParaRPr lang="en-US" sz="800" dirty="0"/>
          </a:p>
          <a:p>
            <a:pPr marL="508635" indent="-457200">
              <a:buFont typeface="+mj-lt"/>
              <a:buAutoNum type="arabicPeriod" startAt="4"/>
            </a:pPr>
            <a:r>
              <a:rPr lang="en-US" sz="1950" dirty="0"/>
              <a:t>Readiness to Change</a:t>
            </a:r>
          </a:p>
          <a:p>
            <a:pPr marL="51435" indent="0">
              <a:buNone/>
            </a:pPr>
            <a:endParaRPr lang="en-US" sz="800" dirty="0"/>
          </a:p>
          <a:p>
            <a:pPr marL="508635" indent="-457200">
              <a:buFont typeface="+mj-lt"/>
              <a:buAutoNum type="arabicPeriod" startAt="5"/>
            </a:pPr>
            <a:r>
              <a:rPr lang="en-US" sz="1950" dirty="0"/>
              <a:t>Relapse, Continued Use Potential</a:t>
            </a:r>
          </a:p>
          <a:p>
            <a:pPr marL="437198" indent="-385763">
              <a:buFont typeface="+mj-lt"/>
              <a:buAutoNum type="arabicPeriod" startAt="5"/>
            </a:pPr>
            <a:endParaRPr lang="en-US" sz="800" dirty="0"/>
          </a:p>
          <a:p>
            <a:pPr marL="437198" indent="-385763">
              <a:buFont typeface="+mj-lt"/>
              <a:buAutoNum type="arabicPeriod" startAt="5"/>
            </a:pPr>
            <a:r>
              <a:rPr lang="en-US" sz="1950" dirty="0"/>
              <a:t>Recovery/Living Environment</a:t>
            </a:r>
          </a:p>
          <a:p>
            <a:pPr marL="51435" indent="0">
              <a:buNone/>
            </a:pPr>
            <a:r>
              <a:rPr lang="en-US" sz="1950" dirty="0"/>
              <a:t>      </a:t>
            </a:r>
            <a:r>
              <a:rPr lang="en-US" sz="1950" b="1" dirty="0">
                <a:highlight>
                  <a:srgbClr val="FFFF00"/>
                </a:highlight>
              </a:rPr>
              <a:t>LOC</a:t>
            </a:r>
          </a:p>
        </p:txBody>
      </p:sp>
      <p:sp>
        <p:nvSpPr>
          <p:cNvPr id="10" name="Content Placeholder 2"/>
          <p:cNvSpPr txBox="1">
            <a:spLocks/>
          </p:cNvSpPr>
          <p:nvPr/>
        </p:nvSpPr>
        <p:spPr>
          <a:xfrm>
            <a:off x="5086350" y="1257300"/>
            <a:ext cx="2743200" cy="367665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Calibri" panose="020F0502020204030204" pitchFamily="34" charset="0"/>
                <a:ea typeface="+mn-ea"/>
                <a:cs typeface="+mn-cs"/>
              </a:defRPr>
            </a:lvl1pPr>
            <a:lvl2pPr marL="740664" indent="-285750" algn="l" rtl="0" eaLnBrk="1" latinLnBrk="0" hangingPunct="1">
              <a:spcBef>
                <a:spcPct val="20000"/>
              </a:spcBef>
              <a:buClr>
                <a:schemeClr val="tx1"/>
              </a:buClr>
              <a:buSzPct val="90000"/>
              <a:buFont typeface="Wingdings"/>
              <a:buChar char=""/>
              <a:defRPr kumimoji="0" sz="2600" kern="1200">
                <a:solidFill>
                  <a:schemeClr val="tx1"/>
                </a:solidFill>
                <a:latin typeface="Calibri" panose="020F0502020204030204" pitchFamily="34" charset="0"/>
                <a:ea typeface="+mn-ea"/>
                <a:cs typeface="+mn-cs"/>
              </a:defRPr>
            </a:lvl2pPr>
            <a:lvl3pPr marL="996696" indent="-228600" algn="l" rtl="0" eaLnBrk="1" latinLnBrk="0" hangingPunct="1">
              <a:spcBef>
                <a:spcPct val="20000"/>
              </a:spcBef>
              <a:buClr>
                <a:schemeClr val="tx1"/>
              </a:buClr>
              <a:buFont typeface="Wingdings 2"/>
              <a:buChar char=""/>
              <a:defRPr kumimoji="0" sz="2400" kern="1200">
                <a:solidFill>
                  <a:schemeClr val="tx1"/>
                </a:solidFill>
                <a:latin typeface="Calibri" panose="020F0502020204030204" pitchFamily="34" charset="0"/>
                <a:ea typeface="+mn-ea"/>
                <a:cs typeface="+mn-cs"/>
              </a:defRPr>
            </a:lvl3pPr>
            <a:lvl4pPr marL="1261872" indent="-228600" algn="l" rtl="0" eaLnBrk="1" latinLnBrk="0" hangingPunct="1">
              <a:spcBef>
                <a:spcPct val="20000"/>
              </a:spcBef>
              <a:buClr>
                <a:schemeClr val="tx1"/>
              </a:buClr>
              <a:buFont typeface="Wingdings 3"/>
              <a:buChar char=""/>
              <a:defRPr kumimoji="0" sz="2200" kern="1200">
                <a:solidFill>
                  <a:schemeClr val="tx1"/>
                </a:solidFill>
                <a:latin typeface="Calibri" panose="020F0502020204030204" pitchFamily="34" charset="0"/>
                <a:ea typeface="+mn-ea"/>
                <a:cs typeface="+mn-cs"/>
              </a:defRPr>
            </a:lvl4pPr>
            <a:lvl5pPr marL="1481328" indent="-210312" algn="l" rtl="0" eaLnBrk="1" latinLnBrk="0" hangingPunct="1">
              <a:spcBef>
                <a:spcPct val="20000"/>
              </a:spcBef>
              <a:buClr>
                <a:schemeClr val="tx1"/>
              </a:buClr>
              <a:buFont typeface="Wingdings 2"/>
              <a:buChar char=""/>
              <a:defRPr kumimoji="0" sz="2000" kern="1200">
                <a:solidFill>
                  <a:schemeClr val="tx1"/>
                </a:solidFill>
                <a:latin typeface="Calibri" panose="020F0502020204030204" pitchFamily="34" charset="0"/>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431006" marR="0" lvl="0" indent="-379810" algn="l" defTabSz="914400" rtl="0" eaLnBrk="1" fontAlgn="auto" latinLnBrk="0" hangingPunct="1">
              <a:lnSpc>
                <a:spcPct val="100000"/>
              </a:lnSpc>
              <a:spcBef>
                <a:spcPts val="700"/>
              </a:spcBef>
              <a:spcAft>
                <a:spcPts val="0"/>
              </a:spcAft>
              <a:buClr>
                <a:srgbClr val="1F497D"/>
              </a:buClr>
              <a:buSzPct val="95000"/>
              <a:buFont typeface="Wingdings"/>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Rectangle 4"/>
          <p:cNvSpPr/>
          <p:nvPr/>
        </p:nvSpPr>
        <p:spPr>
          <a:xfrm>
            <a:off x="4518339" y="1294193"/>
            <a:ext cx="381000" cy="32695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0758B41E-F418-4FAA-629F-A2E2757FC862}"/>
              </a:ext>
            </a:extLst>
          </p:cNvPr>
          <p:cNvSpPr/>
          <p:nvPr/>
        </p:nvSpPr>
        <p:spPr>
          <a:xfrm>
            <a:off x="5086350" y="379816"/>
            <a:ext cx="381000" cy="32695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2</a:t>
            </a:r>
          </a:p>
        </p:txBody>
      </p:sp>
      <p:sp>
        <p:nvSpPr>
          <p:cNvPr id="17" name="Rectangle 16">
            <a:extLst>
              <a:ext uri="{FF2B5EF4-FFF2-40B4-BE49-F238E27FC236}">
                <a16:creationId xmlns:a16="http://schemas.microsoft.com/office/drawing/2014/main" id="{E9778903-FE51-BA77-2A1D-802DA6977610}"/>
              </a:ext>
            </a:extLst>
          </p:cNvPr>
          <p:cNvSpPr/>
          <p:nvPr/>
        </p:nvSpPr>
        <p:spPr>
          <a:xfrm>
            <a:off x="4523047" y="392963"/>
            <a:ext cx="381000" cy="33492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1</a:t>
            </a:r>
          </a:p>
        </p:txBody>
      </p:sp>
      <p:sp>
        <p:nvSpPr>
          <p:cNvPr id="20" name="Rectangle 19">
            <a:extLst>
              <a:ext uri="{FF2B5EF4-FFF2-40B4-BE49-F238E27FC236}">
                <a16:creationId xmlns:a16="http://schemas.microsoft.com/office/drawing/2014/main" id="{6DCEFCB8-88B4-1CD7-B367-F7052D56379D}"/>
              </a:ext>
            </a:extLst>
          </p:cNvPr>
          <p:cNvSpPr/>
          <p:nvPr/>
        </p:nvSpPr>
        <p:spPr>
          <a:xfrm>
            <a:off x="5093328" y="1288710"/>
            <a:ext cx="381000" cy="32695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8A1E2436-67A5-9386-6C4E-1E59579DEF06}"/>
              </a:ext>
            </a:extLst>
          </p:cNvPr>
          <p:cNvSpPr/>
          <p:nvPr/>
        </p:nvSpPr>
        <p:spPr>
          <a:xfrm>
            <a:off x="5098817" y="1864032"/>
            <a:ext cx="381000" cy="32695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109E8117-740C-40FA-AAE7-C33A8E56AD7C}"/>
              </a:ext>
            </a:extLst>
          </p:cNvPr>
          <p:cNvSpPr/>
          <p:nvPr/>
        </p:nvSpPr>
        <p:spPr>
          <a:xfrm>
            <a:off x="4523047" y="1864031"/>
            <a:ext cx="381000" cy="32695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A677E28D-079E-6F52-54A0-9D0686F02F81}"/>
              </a:ext>
            </a:extLst>
          </p:cNvPr>
          <p:cNvSpPr/>
          <p:nvPr/>
        </p:nvSpPr>
        <p:spPr>
          <a:xfrm>
            <a:off x="4523047" y="2349806"/>
            <a:ext cx="381000" cy="32695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C0BDBD53-0E55-2975-ABA6-9E7CF3268AF0}"/>
              </a:ext>
            </a:extLst>
          </p:cNvPr>
          <p:cNvSpPr/>
          <p:nvPr/>
        </p:nvSpPr>
        <p:spPr>
          <a:xfrm>
            <a:off x="4523047" y="3012784"/>
            <a:ext cx="381000" cy="32695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E9D9D0CA-62EB-4325-7105-415D6FD7C915}"/>
              </a:ext>
            </a:extLst>
          </p:cNvPr>
          <p:cNvSpPr/>
          <p:nvPr/>
        </p:nvSpPr>
        <p:spPr>
          <a:xfrm>
            <a:off x="4523046" y="3562350"/>
            <a:ext cx="382168" cy="32695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CFC5C7CE-57A4-1898-0954-7A1931DCE287}"/>
              </a:ext>
            </a:extLst>
          </p:cNvPr>
          <p:cNvSpPr/>
          <p:nvPr/>
        </p:nvSpPr>
        <p:spPr>
          <a:xfrm>
            <a:off x="4518339" y="4288752"/>
            <a:ext cx="381000" cy="32695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CE1AD739-95A1-731C-9315-86529F7B3D4F}"/>
              </a:ext>
            </a:extLst>
          </p:cNvPr>
          <p:cNvSpPr/>
          <p:nvPr/>
        </p:nvSpPr>
        <p:spPr>
          <a:xfrm>
            <a:off x="5080860" y="2349806"/>
            <a:ext cx="381000" cy="32695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47D30B02-A7CE-8B13-BB02-84FE44A5529E}"/>
              </a:ext>
            </a:extLst>
          </p:cNvPr>
          <p:cNvSpPr/>
          <p:nvPr/>
        </p:nvSpPr>
        <p:spPr>
          <a:xfrm>
            <a:off x="5104827" y="3559249"/>
            <a:ext cx="381000" cy="32695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EDAA0C64-26A0-15CC-44B7-89526B5D1695}"/>
              </a:ext>
            </a:extLst>
          </p:cNvPr>
          <p:cNvSpPr/>
          <p:nvPr/>
        </p:nvSpPr>
        <p:spPr>
          <a:xfrm>
            <a:off x="5104827" y="3007310"/>
            <a:ext cx="381000" cy="32695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DA24B349-38A9-E000-F2D4-5754D57FE0D1}"/>
              </a:ext>
            </a:extLst>
          </p:cNvPr>
          <p:cNvSpPr/>
          <p:nvPr/>
        </p:nvSpPr>
        <p:spPr>
          <a:xfrm>
            <a:off x="5093328" y="4288751"/>
            <a:ext cx="381000" cy="32695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C359BA76-805F-E01B-EBDD-CD59DF46BD4B}"/>
              </a:ext>
            </a:extLst>
          </p:cNvPr>
          <p:cNvSpPr/>
          <p:nvPr/>
        </p:nvSpPr>
        <p:spPr>
          <a:xfrm>
            <a:off x="5649653" y="379815"/>
            <a:ext cx="381000" cy="3269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3</a:t>
            </a:r>
          </a:p>
        </p:txBody>
      </p:sp>
      <p:sp>
        <p:nvSpPr>
          <p:cNvPr id="33" name="Rectangle 32">
            <a:extLst>
              <a:ext uri="{FF2B5EF4-FFF2-40B4-BE49-F238E27FC236}">
                <a16:creationId xmlns:a16="http://schemas.microsoft.com/office/drawing/2014/main" id="{629F4A2D-BBC3-2C66-8326-DB206B071B34}"/>
              </a:ext>
            </a:extLst>
          </p:cNvPr>
          <p:cNvSpPr/>
          <p:nvPr/>
        </p:nvSpPr>
        <p:spPr>
          <a:xfrm>
            <a:off x="5649653" y="1288709"/>
            <a:ext cx="381000" cy="3269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5C2558B4-D22D-7966-40D1-5CF39E95DC64}"/>
              </a:ext>
            </a:extLst>
          </p:cNvPr>
          <p:cNvSpPr/>
          <p:nvPr/>
        </p:nvSpPr>
        <p:spPr>
          <a:xfrm>
            <a:off x="5655365" y="1866140"/>
            <a:ext cx="381000" cy="3269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1E52FFB3-E488-758D-361F-AF0CCCE5E362}"/>
              </a:ext>
            </a:extLst>
          </p:cNvPr>
          <p:cNvSpPr/>
          <p:nvPr/>
        </p:nvSpPr>
        <p:spPr>
          <a:xfrm>
            <a:off x="5656631" y="3007309"/>
            <a:ext cx="381000" cy="3269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5C878566-BF1F-8C6B-B5D6-D1D72F8A5BB4}"/>
              </a:ext>
            </a:extLst>
          </p:cNvPr>
          <p:cNvSpPr/>
          <p:nvPr/>
        </p:nvSpPr>
        <p:spPr>
          <a:xfrm>
            <a:off x="5656631" y="2349806"/>
            <a:ext cx="381000" cy="3269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6D6B30F3-5EF3-3E58-508B-46DBB5F321DC}"/>
              </a:ext>
            </a:extLst>
          </p:cNvPr>
          <p:cNvSpPr/>
          <p:nvPr/>
        </p:nvSpPr>
        <p:spPr>
          <a:xfrm>
            <a:off x="5656631" y="4288751"/>
            <a:ext cx="381000" cy="3269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437A336D-B779-1854-62C3-7EBD8CBC2084}"/>
              </a:ext>
            </a:extLst>
          </p:cNvPr>
          <p:cNvSpPr/>
          <p:nvPr/>
        </p:nvSpPr>
        <p:spPr>
          <a:xfrm>
            <a:off x="5655365" y="3557842"/>
            <a:ext cx="381000" cy="3269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411EA68C-2D83-518D-EE32-A1C916BAE74F}"/>
              </a:ext>
            </a:extLst>
          </p:cNvPr>
          <p:cNvSpPr/>
          <p:nvPr/>
        </p:nvSpPr>
        <p:spPr>
          <a:xfrm>
            <a:off x="6212956" y="386785"/>
            <a:ext cx="381000" cy="32695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4</a:t>
            </a:r>
          </a:p>
        </p:txBody>
      </p:sp>
      <p:sp>
        <p:nvSpPr>
          <p:cNvPr id="40" name="Rectangle 39">
            <a:extLst>
              <a:ext uri="{FF2B5EF4-FFF2-40B4-BE49-F238E27FC236}">
                <a16:creationId xmlns:a16="http://schemas.microsoft.com/office/drawing/2014/main" id="{C05BEA5C-7835-6E92-DADB-B97473E9482A}"/>
              </a:ext>
            </a:extLst>
          </p:cNvPr>
          <p:cNvSpPr/>
          <p:nvPr/>
        </p:nvSpPr>
        <p:spPr>
          <a:xfrm>
            <a:off x="6212956" y="1313550"/>
            <a:ext cx="381000" cy="32695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4E421432-F373-DD2F-64E1-F6F6BD9A2805}"/>
              </a:ext>
            </a:extLst>
          </p:cNvPr>
          <p:cNvSpPr/>
          <p:nvPr/>
        </p:nvSpPr>
        <p:spPr>
          <a:xfrm>
            <a:off x="6218668" y="3557842"/>
            <a:ext cx="381000" cy="32695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3592B130-A6D4-1258-4BCA-2BD65DF06E80}"/>
              </a:ext>
            </a:extLst>
          </p:cNvPr>
          <p:cNvSpPr/>
          <p:nvPr/>
        </p:nvSpPr>
        <p:spPr>
          <a:xfrm>
            <a:off x="6208112" y="3007309"/>
            <a:ext cx="381000" cy="32695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5960447E-6D62-FE6A-4A82-CE0CEA987306}"/>
              </a:ext>
            </a:extLst>
          </p:cNvPr>
          <p:cNvSpPr/>
          <p:nvPr/>
        </p:nvSpPr>
        <p:spPr>
          <a:xfrm>
            <a:off x="6212956" y="2354313"/>
            <a:ext cx="381000" cy="32695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BBC8C127-735F-54A7-02BE-48588B052863}"/>
              </a:ext>
            </a:extLst>
          </p:cNvPr>
          <p:cNvSpPr/>
          <p:nvPr/>
        </p:nvSpPr>
        <p:spPr>
          <a:xfrm>
            <a:off x="6218668" y="1861259"/>
            <a:ext cx="381000" cy="32695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2E732C68-6162-5257-5D3E-359CB0891BF1}"/>
              </a:ext>
            </a:extLst>
          </p:cNvPr>
          <p:cNvSpPr/>
          <p:nvPr/>
        </p:nvSpPr>
        <p:spPr>
          <a:xfrm>
            <a:off x="6221574" y="4288750"/>
            <a:ext cx="381000" cy="32695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ADF423FF-17B2-F4C6-8CBD-8B29D139B504}"/>
              </a:ext>
            </a:extLst>
          </p:cNvPr>
          <p:cNvSpPr/>
          <p:nvPr/>
        </p:nvSpPr>
        <p:spPr>
          <a:xfrm>
            <a:off x="6776259" y="372815"/>
            <a:ext cx="381000" cy="326951"/>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5</a:t>
            </a:r>
          </a:p>
        </p:txBody>
      </p:sp>
      <p:sp>
        <p:nvSpPr>
          <p:cNvPr id="47" name="Rectangle 46">
            <a:extLst>
              <a:ext uri="{FF2B5EF4-FFF2-40B4-BE49-F238E27FC236}">
                <a16:creationId xmlns:a16="http://schemas.microsoft.com/office/drawing/2014/main" id="{437167A2-E129-82C4-4E6C-1298D01100EF}"/>
              </a:ext>
            </a:extLst>
          </p:cNvPr>
          <p:cNvSpPr/>
          <p:nvPr/>
        </p:nvSpPr>
        <p:spPr>
          <a:xfrm>
            <a:off x="7293885" y="372814"/>
            <a:ext cx="381000" cy="32695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6</a:t>
            </a:r>
          </a:p>
        </p:txBody>
      </p:sp>
      <p:sp>
        <p:nvSpPr>
          <p:cNvPr id="49" name="Rectangle 48">
            <a:extLst>
              <a:ext uri="{FF2B5EF4-FFF2-40B4-BE49-F238E27FC236}">
                <a16:creationId xmlns:a16="http://schemas.microsoft.com/office/drawing/2014/main" id="{C0A6D3D7-8DC1-3C9C-751B-AB29EA2362A6}"/>
              </a:ext>
            </a:extLst>
          </p:cNvPr>
          <p:cNvSpPr/>
          <p:nvPr/>
        </p:nvSpPr>
        <p:spPr>
          <a:xfrm>
            <a:off x="6783237" y="2349805"/>
            <a:ext cx="381000" cy="326951"/>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44984C12-18B1-1B94-9E94-F0F6AB6735B6}"/>
              </a:ext>
            </a:extLst>
          </p:cNvPr>
          <p:cNvSpPr/>
          <p:nvPr/>
        </p:nvSpPr>
        <p:spPr>
          <a:xfrm>
            <a:off x="6783237" y="3557842"/>
            <a:ext cx="381000" cy="326951"/>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B8B42027-3F01-0542-E2FF-DF44ED363598}"/>
              </a:ext>
            </a:extLst>
          </p:cNvPr>
          <p:cNvSpPr/>
          <p:nvPr/>
        </p:nvSpPr>
        <p:spPr>
          <a:xfrm>
            <a:off x="6783237" y="3007309"/>
            <a:ext cx="381000" cy="326951"/>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1395256C-6315-1B05-BCED-CB5461D1A674}"/>
              </a:ext>
            </a:extLst>
          </p:cNvPr>
          <p:cNvSpPr/>
          <p:nvPr/>
        </p:nvSpPr>
        <p:spPr>
          <a:xfrm>
            <a:off x="6781971" y="1866462"/>
            <a:ext cx="381000" cy="326951"/>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D94E74EA-36F7-9D4C-CF79-17EE99AC2C66}"/>
              </a:ext>
            </a:extLst>
          </p:cNvPr>
          <p:cNvSpPr/>
          <p:nvPr/>
        </p:nvSpPr>
        <p:spPr>
          <a:xfrm>
            <a:off x="6776259" y="1317810"/>
            <a:ext cx="381000" cy="326951"/>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79ADE59F-E844-ADDD-9DA9-B92EDE25B68C}"/>
              </a:ext>
            </a:extLst>
          </p:cNvPr>
          <p:cNvSpPr/>
          <p:nvPr/>
        </p:nvSpPr>
        <p:spPr>
          <a:xfrm>
            <a:off x="6776259" y="4288750"/>
            <a:ext cx="381000" cy="326951"/>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CD2DCEFA-45BD-0331-C191-A094098AE8B3}"/>
              </a:ext>
            </a:extLst>
          </p:cNvPr>
          <p:cNvSpPr/>
          <p:nvPr/>
        </p:nvSpPr>
        <p:spPr>
          <a:xfrm>
            <a:off x="7293885" y="1315143"/>
            <a:ext cx="381000" cy="32695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606D8E77-64DB-25F1-892D-7D655FEA27FC}"/>
              </a:ext>
            </a:extLst>
          </p:cNvPr>
          <p:cNvSpPr/>
          <p:nvPr/>
        </p:nvSpPr>
        <p:spPr>
          <a:xfrm>
            <a:off x="7289426" y="4288750"/>
            <a:ext cx="381000" cy="32695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5B85F8F6-C6C6-CE11-8678-EE1785802484}"/>
              </a:ext>
            </a:extLst>
          </p:cNvPr>
          <p:cNvSpPr/>
          <p:nvPr/>
        </p:nvSpPr>
        <p:spPr>
          <a:xfrm>
            <a:off x="7292354" y="3561545"/>
            <a:ext cx="381000" cy="32695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526A66C3-840B-DD03-B655-D31CE9BE0627}"/>
              </a:ext>
            </a:extLst>
          </p:cNvPr>
          <p:cNvSpPr/>
          <p:nvPr/>
        </p:nvSpPr>
        <p:spPr>
          <a:xfrm>
            <a:off x="7291713" y="2992385"/>
            <a:ext cx="381000" cy="32695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29199650-3C28-CB7E-DF45-6B08E5D68A4D}"/>
              </a:ext>
            </a:extLst>
          </p:cNvPr>
          <p:cNvSpPr/>
          <p:nvPr/>
        </p:nvSpPr>
        <p:spPr>
          <a:xfrm>
            <a:off x="7293885" y="2349805"/>
            <a:ext cx="381000" cy="32695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0EF37032-74C4-0368-0BD3-CCDB7ADAEEDE}"/>
              </a:ext>
            </a:extLst>
          </p:cNvPr>
          <p:cNvSpPr/>
          <p:nvPr/>
        </p:nvSpPr>
        <p:spPr>
          <a:xfrm>
            <a:off x="7293885" y="1863789"/>
            <a:ext cx="381000" cy="32695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1366CAF9-983B-14A3-3133-45D278212939}"/>
              </a:ext>
            </a:extLst>
          </p:cNvPr>
          <p:cNvSpPr/>
          <p:nvPr/>
        </p:nvSpPr>
        <p:spPr>
          <a:xfrm>
            <a:off x="4521783" y="4750536"/>
            <a:ext cx="381000" cy="3269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3" name="Rectangle 62">
            <a:extLst>
              <a:ext uri="{FF2B5EF4-FFF2-40B4-BE49-F238E27FC236}">
                <a16:creationId xmlns:a16="http://schemas.microsoft.com/office/drawing/2014/main" id="{F5CB91DD-269C-6198-4577-6DEEB2AE27F7}"/>
              </a:ext>
            </a:extLst>
          </p:cNvPr>
          <p:cNvSpPr/>
          <p:nvPr/>
        </p:nvSpPr>
        <p:spPr>
          <a:xfrm>
            <a:off x="5078730" y="4742230"/>
            <a:ext cx="381000" cy="3269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4" name="Rectangle 63">
            <a:extLst>
              <a:ext uri="{FF2B5EF4-FFF2-40B4-BE49-F238E27FC236}">
                <a16:creationId xmlns:a16="http://schemas.microsoft.com/office/drawing/2014/main" id="{7ABD2F66-FC38-37B2-8507-9B4E34CEB585}"/>
              </a:ext>
            </a:extLst>
          </p:cNvPr>
          <p:cNvSpPr/>
          <p:nvPr/>
        </p:nvSpPr>
        <p:spPr>
          <a:xfrm>
            <a:off x="5657281" y="4743368"/>
            <a:ext cx="381000" cy="3269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5" name="Rectangle 64">
            <a:extLst>
              <a:ext uri="{FF2B5EF4-FFF2-40B4-BE49-F238E27FC236}">
                <a16:creationId xmlns:a16="http://schemas.microsoft.com/office/drawing/2014/main" id="{F690EDE8-002A-2DAE-2CB5-2FEEF44DEFF0}"/>
              </a:ext>
            </a:extLst>
          </p:cNvPr>
          <p:cNvSpPr/>
          <p:nvPr/>
        </p:nvSpPr>
        <p:spPr>
          <a:xfrm>
            <a:off x="6220584" y="4742229"/>
            <a:ext cx="381000" cy="3269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6" name="Rectangle 65">
            <a:extLst>
              <a:ext uri="{FF2B5EF4-FFF2-40B4-BE49-F238E27FC236}">
                <a16:creationId xmlns:a16="http://schemas.microsoft.com/office/drawing/2014/main" id="{F8619468-5547-2657-6344-BA04AAB8286D}"/>
              </a:ext>
            </a:extLst>
          </p:cNvPr>
          <p:cNvSpPr/>
          <p:nvPr/>
        </p:nvSpPr>
        <p:spPr>
          <a:xfrm>
            <a:off x="7289426" y="4727470"/>
            <a:ext cx="381000" cy="3269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7" name="Rectangle 66">
            <a:extLst>
              <a:ext uri="{FF2B5EF4-FFF2-40B4-BE49-F238E27FC236}">
                <a16:creationId xmlns:a16="http://schemas.microsoft.com/office/drawing/2014/main" id="{87E98733-1A6C-E3AD-8824-F68012C81EB4}"/>
              </a:ext>
            </a:extLst>
          </p:cNvPr>
          <p:cNvSpPr/>
          <p:nvPr/>
        </p:nvSpPr>
        <p:spPr>
          <a:xfrm>
            <a:off x="6776259" y="4740016"/>
            <a:ext cx="381000" cy="3269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69" name="Straight Arrow Connector 68">
            <a:extLst>
              <a:ext uri="{FF2B5EF4-FFF2-40B4-BE49-F238E27FC236}">
                <a16:creationId xmlns:a16="http://schemas.microsoft.com/office/drawing/2014/main" id="{732BFBE3-F2A7-BBEF-C425-F9AEE809F839}"/>
              </a:ext>
            </a:extLst>
          </p:cNvPr>
          <p:cNvCxnSpPr>
            <a:cxnSpLocks/>
          </p:cNvCxnSpPr>
          <p:nvPr/>
        </p:nvCxnSpPr>
        <p:spPr>
          <a:xfrm>
            <a:off x="1600200" y="4933950"/>
            <a:ext cx="2753894" cy="0"/>
          </a:xfrm>
          <a:prstGeom prst="straightConnector1">
            <a:avLst/>
          </a:prstGeom>
          <a:ln>
            <a:solidFill>
              <a:srgbClr val="00B050"/>
            </a:solidFill>
            <a:tailEnd type="triangle"/>
          </a:ln>
          <a:effectLst>
            <a:glow rad="139700">
              <a:schemeClr val="accent3">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491268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ASAM Criteria 7-Steps</a:t>
            </a:r>
          </a:p>
        </p:txBody>
      </p:sp>
      <p:sp>
        <p:nvSpPr>
          <p:cNvPr id="3" name="Content Placeholder 2"/>
          <p:cNvSpPr>
            <a:spLocks noGrp="1"/>
          </p:cNvSpPr>
          <p:nvPr>
            <p:ph idx="1"/>
          </p:nvPr>
        </p:nvSpPr>
        <p:spPr>
          <a:xfrm>
            <a:off x="609600" y="1301352"/>
            <a:ext cx="8229600" cy="3704987"/>
          </a:xfrm>
        </p:spPr>
        <p:txBody>
          <a:bodyPr>
            <a:normAutofit/>
          </a:bodyPr>
          <a:lstStyle/>
          <a:p>
            <a:pPr marL="342900" indent="-342900">
              <a:buFont typeface="+mj-lt"/>
              <a:buAutoNum type="arabicPeriod"/>
            </a:pPr>
            <a:r>
              <a:rPr lang="en-US" dirty="0">
                <a:solidFill>
                  <a:srgbClr val="000000"/>
                </a:solidFill>
              </a:rPr>
              <a:t>Bio-Psychosocial Assessment</a:t>
            </a:r>
          </a:p>
          <a:p>
            <a:pPr marL="342900" indent="-342900">
              <a:buFont typeface="+mj-lt"/>
              <a:buAutoNum type="arabicPeriod"/>
            </a:pPr>
            <a:r>
              <a:rPr lang="en-US" dirty="0">
                <a:solidFill>
                  <a:srgbClr val="000000"/>
                </a:solidFill>
              </a:rPr>
              <a:t>ASAM 6 Dimensional Analysis</a:t>
            </a:r>
          </a:p>
          <a:p>
            <a:pPr marL="342900" indent="-342900">
              <a:buFont typeface="+mj-lt"/>
              <a:buAutoNum type="arabicPeriod"/>
            </a:pPr>
            <a:r>
              <a:rPr lang="en-US" dirty="0">
                <a:solidFill>
                  <a:srgbClr val="000000"/>
                </a:solidFill>
              </a:rPr>
              <a:t>Risk Assessment</a:t>
            </a:r>
          </a:p>
          <a:p>
            <a:pPr marL="342900" indent="-342900">
              <a:buFont typeface="+mj-lt"/>
              <a:buAutoNum type="arabicPeriod"/>
            </a:pPr>
            <a:r>
              <a:rPr lang="en-US" dirty="0"/>
              <a:t>Driving Dimensions Identification (highest severity/what worries you the most) </a:t>
            </a:r>
          </a:p>
          <a:p>
            <a:pPr marL="342900" indent="-342900">
              <a:buFont typeface="+mj-lt"/>
              <a:buAutoNum type="arabicPeriod"/>
            </a:pPr>
            <a:r>
              <a:rPr lang="en-US" dirty="0"/>
              <a:t>Level Of Care (LOC)  Placement</a:t>
            </a:r>
          </a:p>
          <a:p>
            <a:pPr marL="342900" indent="-342900">
              <a:buFont typeface="+mj-lt"/>
              <a:buAutoNum type="arabicPeriod"/>
            </a:pPr>
            <a:r>
              <a:rPr lang="en-US" b="1" dirty="0"/>
              <a:t>Problem List Creation- based off #4</a:t>
            </a:r>
          </a:p>
          <a:p>
            <a:pPr marL="342900" indent="-342900">
              <a:buFont typeface="+mj-lt"/>
              <a:buAutoNum type="arabicPeriod"/>
            </a:pPr>
            <a:r>
              <a:rPr lang="en-US" b="1" dirty="0"/>
              <a:t>Individual Treatment Plan Creation </a:t>
            </a:r>
          </a:p>
        </p:txBody>
      </p:sp>
    </p:spTree>
    <p:extLst>
      <p:ext uri="{BB962C8B-B14F-4D97-AF65-F5344CB8AC3E}">
        <p14:creationId xmlns:p14="http://schemas.microsoft.com/office/powerpoint/2010/main" val="23653799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E23EC4-D949-AC87-D3AE-8DAF6AF86333}"/>
              </a:ext>
            </a:extLst>
          </p:cNvPr>
          <p:cNvSpPr>
            <a:spLocks noGrp="1"/>
          </p:cNvSpPr>
          <p:nvPr>
            <p:ph type="sldNum" sz="quarter" idx="10"/>
          </p:nvPr>
        </p:nvSpPr>
        <p:spPr/>
        <p:txBody>
          <a:bodyPr/>
          <a:lstStyle/>
          <a:p>
            <a:fld id="{B9D2C864-9362-43C7-A136-D9C41D93A96D}" type="slidenum">
              <a:rPr lang="en-US" smtClean="0"/>
              <a:t>68</a:t>
            </a:fld>
            <a:endParaRPr lang="en-US"/>
          </a:p>
        </p:txBody>
      </p:sp>
      <p:graphicFrame>
        <p:nvGraphicFramePr>
          <p:cNvPr id="10" name="Table 10">
            <a:extLst>
              <a:ext uri="{FF2B5EF4-FFF2-40B4-BE49-F238E27FC236}">
                <a16:creationId xmlns:a16="http://schemas.microsoft.com/office/drawing/2014/main" id="{AA137A72-0689-C5DE-5705-CF284F7B9585}"/>
              </a:ext>
            </a:extLst>
          </p:cNvPr>
          <p:cNvGraphicFramePr>
            <a:graphicFrameLocks noGrp="1"/>
          </p:cNvGraphicFramePr>
          <p:nvPr>
            <p:ph sz="quarter" idx="11"/>
            <p:extLst>
              <p:ext uri="{D42A27DB-BD31-4B8C-83A1-F6EECF244321}">
                <p14:modId xmlns:p14="http://schemas.microsoft.com/office/powerpoint/2010/main" val="2480196540"/>
              </p:ext>
            </p:extLst>
          </p:nvPr>
        </p:nvGraphicFramePr>
        <p:xfrm>
          <a:off x="457200" y="819150"/>
          <a:ext cx="8229600" cy="3886201"/>
        </p:xfrm>
        <a:graphic>
          <a:graphicData uri="http://schemas.openxmlformats.org/drawingml/2006/table">
            <a:tbl>
              <a:tblPr firstRow="1" bandRow="1">
                <a:tableStyleId>{93296810-A885-4BE3-A3E7-6D5BEEA58F35}</a:tableStyleId>
              </a:tblPr>
              <a:tblGrid>
                <a:gridCol w="4114800">
                  <a:extLst>
                    <a:ext uri="{9D8B030D-6E8A-4147-A177-3AD203B41FA5}">
                      <a16:colId xmlns:a16="http://schemas.microsoft.com/office/drawing/2014/main" val="760053170"/>
                    </a:ext>
                  </a:extLst>
                </a:gridCol>
                <a:gridCol w="4114800">
                  <a:extLst>
                    <a:ext uri="{9D8B030D-6E8A-4147-A177-3AD203B41FA5}">
                      <a16:colId xmlns:a16="http://schemas.microsoft.com/office/drawing/2014/main" val="3585423084"/>
                    </a:ext>
                  </a:extLst>
                </a:gridCol>
              </a:tblGrid>
              <a:tr h="518929">
                <a:tc gridSpan="2">
                  <a:txBody>
                    <a:bodyPr/>
                    <a:lstStyle/>
                    <a:p>
                      <a:pPr algn="ctr"/>
                      <a:r>
                        <a:rPr lang="en-US" sz="2400" dirty="0"/>
                        <a:t>Problem List Creation- based off #4</a:t>
                      </a:r>
                    </a:p>
                  </a:txBody>
                  <a:tcPr/>
                </a:tc>
                <a:tc hMerge="1">
                  <a:txBody>
                    <a:bodyPr/>
                    <a:lstStyle/>
                    <a:p>
                      <a:endParaRPr lang="en-US" dirty="0"/>
                    </a:p>
                  </a:txBody>
                  <a:tcPr/>
                </a:tc>
                <a:extLst>
                  <a:ext uri="{0D108BD9-81ED-4DB2-BD59-A6C34878D82A}">
                    <a16:rowId xmlns:a16="http://schemas.microsoft.com/office/drawing/2014/main" val="2025384240"/>
                  </a:ext>
                </a:extLst>
              </a:tr>
              <a:tr h="420909">
                <a:tc>
                  <a:txBody>
                    <a:bodyPr/>
                    <a:lstStyle/>
                    <a:p>
                      <a:pPr marL="342900" indent="-342900">
                        <a:buFont typeface="+mj-lt"/>
                        <a:buAutoNum type="arabicPeriod"/>
                      </a:pPr>
                      <a:endParaRPr lang="en-US" dirty="0"/>
                    </a:p>
                  </a:txBody>
                  <a:tcPr/>
                </a:tc>
                <a:tc>
                  <a:txBody>
                    <a:bodyPr/>
                    <a:lstStyle/>
                    <a:p>
                      <a:endParaRPr lang="en-US"/>
                    </a:p>
                  </a:txBody>
                  <a:tcPr/>
                </a:tc>
                <a:extLst>
                  <a:ext uri="{0D108BD9-81ED-4DB2-BD59-A6C34878D82A}">
                    <a16:rowId xmlns:a16="http://schemas.microsoft.com/office/drawing/2014/main" val="746440880"/>
                  </a:ext>
                </a:extLst>
              </a:tr>
              <a:tr h="420909">
                <a:tc>
                  <a:txBody>
                    <a:bodyPr/>
                    <a:lstStyle/>
                    <a:p>
                      <a:endParaRPr lang="en-US" dirty="0"/>
                    </a:p>
                  </a:txBody>
                  <a:tcPr/>
                </a:tc>
                <a:tc>
                  <a:txBody>
                    <a:bodyPr/>
                    <a:lstStyle/>
                    <a:p>
                      <a:endParaRPr lang="en-US"/>
                    </a:p>
                  </a:txBody>
                  <a:tcPr/>
                </a:tc>
                <a:extLst>
                  <a:ext uri="{0D108BD9-81ED-4DB2-BD59-A6C34878D82A}">
                    <a16:rowId xmlns:a16="http://schemas.microsoft.com/office/drawing/2014/main" val="2694761399"/>
                  </a:ext>
                </a:extLst>
              </a:tr>
              <a:tr h="420909">
                <a:tc>
                  <a:txBody>
                    <a:bodyPr/>
                    <a:lstStyle/>
                    <a:p>
                      <a:endParaRPr lang="en-US"/>
                    </a:p>
                  </a:txBody>
                  <a:tcPr/>
                </a:tc>
                <a:tc>
                  <a:txBody>
                    <a:bodyPr/>
                    <a:lstStyle/>
                    <a:p>
                      <a:endParaRPr lang="en-US"/>
                    </a:p>
                  </a:txBody>
                  <a:tcPr/>
                </a:tc>
                <a:extLst>
                  <a:ext uri="{0D108BD9-81ED-4DB2-BD59-A6C34878D82A}">
                    <a16:rowId xmlns:a16="http://schemas.microsoft.com/office/drawing/2014/main" val="1215383796"/>
                  </a:ext>
                </a:extLst>
              </a:tr>
              <a:tr h="420909">
                <a:tc>
                  <a:txBody>
                    <a:bodyPr/>
                    <a:lstStyle/>
                    <a:p>
                      <a:endParaRPr lang="en-US"/>
                    </a:p>
                  </a:txBody>
                  <a:tcPr/>
                </a:tc>
                <a:tc>
                  <a:txBody>
                    <a:bodyPr/>
                    <a:lstStyle/>
                    <a:p>
                      <a:endParaRPr lang="en-US"/>
                    </a:p>
                  </a:txBody>
                  <a:tcPr/>
                </a:tc>
                <a:extLst>
                  <a:ext uri="{0D108BD9-81ED-4DB2-BD59-A6C34878D82A}">
                    <a16:rowId xmlns:a16="http://schemas.microsoft.com/office/drawing/2014/main" val="2963624819"/>
                  </a:ext>
                </a:extLst>
              </a:tr>
              <a:tr h="420909">
                <a:tc>
                  <a:txBody>
                    <a:bodyPr/>
                    <a:lstStyle/>
                    <a:p>
                      <a:endParaRPr lang="en-US"/>
                    </a:p>
                  </a:txBody>
                  <a:tcPr/>
                </a:tc>
                <a:tc>
                  <a:txBody>
                    <a:bodyPr/>
                    <a:lstStyle/>
                    <a:p>
                      <a:endParaRPr lang="en-US"/>
                    </a:p>
                  </a:txBody>
                  <a:tcPr/>
                </a:tc>
                <a:extLst>
                  <a:ext uri="{0D108BD9-81ED-4DB2-BD59-A6C34878D82A}">
                    <a16:rowId xmlns:a16="http://schemas.microsoft.com/office/drawing/2014/main" val="4112537769"/>
                  </a:ext>
                </a:extLst>
              </a:tr>
              <a:tr h="420909">
                <a:tc>
                  <a:txBody>
                    <a:bodyPr/>
                    <a:lstStyle/>
                    <a:p>
                      <a:endParaRPr lang="en-US"/>
                    </a:p>
                  </a:txBody>
                  <a:tcPr/>
                </a:tc>
                <a:tc>
                  <a:txBody>
                    <a:bodyPr/>
                    <a:lstStyle/>
                    <a:p>
                      <a:endParaRPr lang="en-US"/>
                    </a:p>
                  </a:txBody>
                  <a:tcPr/>
                </a:tc>
                <a:extLst>
                  <a:ext uri="{0D108BD9-81ED-4DB2-BD59-A6C34878D82A}">
                    <a16:rowId xmlns:a16="http://schemas.microsoft.com/office/drawing/2014/main" val="304521547"/>
                  </a:ext>
                </a:extLst>
              </a:tr>
              <a:tr h="420909">
                <a:tc>
                  <a:txBody>
                    <a:bodyPr/>
                    <a:lstStyle/>
                    <a:p>
                      <a:endParaRPr lang="en-US"/>
                    </a:p>
                  </a:txBody>
                  <a:tcPr/>
                </a:tc>
                <a:tc>
                  <a:txBody>
                    <a:bodyPr/>
                    <a:lstStyle/>
                    <a:p>
                      <a:endParaRPr lang="en-US"/>
                    </a:p>
                  </a:txBody>
                  <a:tcPr/>
                </a:tc>
                <a:extLst>
                  <a:ext uri="{0D108BD9-81ED-4DB2-BD59-A6C34878D82A}">
                    <a16:rowId xmlns:a16="http://schemas.microsoft.com/office/drawing/2014/main" val="451390524"/>
                  </a:ext>
                </a:extLst>
              </a:tr>
              <a:tr h="420909">
                <a:tc>
                  <a:txBody>
                    <a:bodyPr/>
                    <a:lstStyle/>
                    <a:p>
                      <a:endParaRPr lang="en-US"/>
                    </a:p>
                  </a:txBody>
                  <a:tcPr/>
                </a:tc>
                <a:tc>
                  <a:txBody>
                    <a:bodyPr/>
                    <a:lstStyle/>
                    <a:p>
                      <a:endParaRPr lang="en-US" dirty="0"/>
                    </a:p>
                  </a:txBody>
                  <a:tcPr/>
                </a:tc>
                <a:extLst>
                  <a:ext uri="{0D108BD9-81ED-4DB2-BD59-A6C34878D82A}">
                    <a16:rowId xmlns:a16="http://schemas.microsoft.com/office/drawing/2014/main" val="4261850401"/>
                  </a:ext>
                </a:extLst>
              </a:tr>
            </a:tbl>
          </a:graphicData>
        </a:graphic>
      </p:graphicFrame>
    </p:spTree>
    <p:extLst>
      <p:ext uri="{BB962C8B-B14F-4D97-AF65-F5344CB8AC3E}">
        <p14:creationId xmlns:p14="http://schemas.microsoft.com/office/powerpoint/2010/main" val="2993890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37ADBD-4F9A-8E72-1948-E5440267DEB2}"/>
              </a:ext>
            </a:extLst>
          </p:cNvPr>
          <p:cNvSpPr>
            <a:spLocks noGrp="1"/>
          </p:cNvSpPr>
          <p:nvPr>
            <p:ph type="sldNum" sz="quarter" idx="12"/>
          </p:nvPr>
        </p:nvSpPr>
        <p:spPr/>
        <p:txBody>
          <a:bodyPr/>
          <a:lstStyle/>
          <a:p>
            <a:fld id="{A43C80DB-1E10-4B42-A90C-FD4E89BD3390}" type="slidenum">
              <a:rPr lang="en-US" smtClean="0"/>
              <a:pPr/>
              <a:t>69</a:t>
            </a:fld>
            <a:endParaRPr lang="en-US"/>
          </a:p>
        </p:txBody>
      </p:sp>
      <p:sp>
        <p:nvSpPr>
          <p:cNvPr id="2" name="Title 1">
            <a:extLst>
              <a:ext uri="{FF2B5EF4-FFF2-40B4-BE49-F238E27FC236}">
                <a16:creationId xmlns:a16="http://schemas.microsoft.com/office/drawing/2014/main" id="{E6B5BB6F-0204-F71E-C7FC-6566A3866520}"/>
              </a:ext>
            </a:extLst>
          </p:cNvPr>
          <p:cNvSpPr>
            <a:spLocks noGrp="1"/>
          </p:cNvSpPr>
          <p:nvPr>
            <p:ph type="title"/>
          </p:nvPr>
        </p:nvSpPr>
        <p:spPr/>
        <p:txBody>
          <a:bodyPr>
            <a:normAutofit fontScale="90000"/>
          </a:bodyPr>
          <a:lstStyle/>
          <a:p>
            <a:r>
              <a:rPr lang="en-US" dirty="0"/>
              <a:t>Individual Treatment Plan Creation </a:t>
            </a:r>
            <a:br>
              <a:rPr lang="en-US" dirty="0"/>
            </a:br>
            <a:endParaRPr lang="en-US" dirty="0"/>
          </a:p>
        </p:txBody>
      </p:sp>
      <p:sp>
        <p:nvSpPr>
          <p:cNvPr id="5" name="Text Placeholder 4">
            <a:extLst>
              <a:ext uri="{FF2B5EF4-FFF2-40B4-BE49-F238E27FC236}">
                <a16:creationId xmlns:a16="http://schemas.microsoft.com/office/drawing/2014/main" id="{A5171D56-E59A-A963-1AC3-5A98EC2936BE}"/>
              </a:ext>
            </a:extLst>
          </p:cNvPr>
          <p:cNvSpPr>
            <a:spLocks noGrp="1"/>
          </p:cNvSpPr>
          <p:nvPr>
            <p:ph type="body" idx="1"/>
          </p:nvPr>
        </p:nvSpPr>
        <p:spPr>
          <a:xfrm>
            <a:off x="445477" y="931784"/>
            <a:ext cx="8229600" cy="731520"/>
          </a:xfrm>
        </p:spPr>
        <p:txBody>
          <a:bodyPr/>
          <a:lstStyle/>
          <a:p>
            <a:pPr algn="ctr"/>
            <a:r>
              <a:rPr lang="en-US" dirty="0"/>
              <a:t>Dimension 1: Acute intoxication and/or withdrawal potential </a:t>
            </a:r>
            <a:r>
              <a:rPr lang="en-US" b="1" dirty="0"/>
              <a:t>Treatment focus</a:t>
            </a:r>
          </a:p>
        </p:txBody>
      </p:sp>
      <p:sp>
        <p:nvSpPr>
          <p:cNvPr id="4" name="Content Placeholder 3">
            <a:extLst>
              <a:ext uri="{FF2B5EF4-FFF2-40B4-BE49-F238E27FC236}">
                <a16:creationId xmlns:a16="http://schemas.microsoft.com/office/drawing/2014/main" id="{5D203E3E-05A9-E254-01E4-4A73424E2661}"/>
              </a:ext>
            </a:extLst>
          </p:cNvPr>
          <p:cNvSpPr>
            <a:spLocks noGrp="1"/>
          </p:cNvSpPr>
          <p:nvPr>
            <p:ph sz="half" idx="2"/>
          </p:nvPr>
        </p:nvSpPr>
        <p:spPr>
          <a:xfrm>
            <a:off x="457200" y="2019300"/>
            <a:ext cx="8229600" cy="2987040"/>
          </a:xfrm>
        </p:spPr>
        <p:txBody>
          <a:bodyPr/>
          <a:lstStyle/>
          <a:p>
            <a:endParaRPr lang="en-US" dirty="0"/>
          </a:p>
        </p:txBody>
      </p:sp>
    </p:spTree>
    <p:extLst>
      <p:ext uri="{BB962C8B-B14F-4D97-AF65-F5344CB8AC3E}">
        <p14:creationId xmlns:p14="http://schemas.microsoft.com/office/powerpoint/2010/main" val="3977951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
            <a:extLst>
              <a:ext uri="{FF2B5EF4-FFF2-40B4-BE49-F238E27FC236}">
                <a16:creationId xmlns:a16="http://schemas.microsoft.com/office/drawing/2014/main" id="{2030A4A3-0243-418F-819D-B0C1E7DC2B17}"/>
              </a:ext>
            </a:extLst>
          </p:cNvPr>
          <p:cNvSpPr/>
          <p:nvPr/>
        </p:nvSpPr>
        <p:spPr>
          <a:xfrm>
            <a:off x="609600" y="2296537"/>
            <a:ext cx="8305799" cy="550427"/>
          </a:xfrm>
          <a:prstGeom prst="rect">
            <a:avLst/>
          </a:prstGeom>
          <a:noFill/>
        </p:spPr>
        <p:txBody>
          <a:bodyPr wrap="square" lIns="0" tIns="0" rIns="0" bIns="0" rtlCol="0" anchor="t"/>
          <a:lstStyle/>
          <a:p>
            <a:pPr algn="ctr">
              <a:lnSpc>
                <a:spcPct val="90000"/>
              </a:lnSpc>
              <a:spcBef>
                <a:spcPts val="750"/>
              </a:spcBef>
            </a:pPr>
            <a:r>
              <a:rPr lang="en-US" sz="3500" dirty="0">
                <a:solidFill>
                  <a:srgbClr val="003D78"/>
                </a:solidFill>
                <a:latin typeface="+mj-lt"/>
                <a:ea typeface="Lato Light" panose="020F0502020204030203" pitchFamily="34" charset="0"/>
                <a:cs typeface="Lato Light" panose="020F0502020204030203" pitchFamily="34" charset="0"/>
              </a:rPr>
              <a:t>Let's Do a Review</a:t>
            </a:r>
          </a:p>
          <a:p>
            <a:pPr algn="ctr">
              <a:lnSpc>
                <a:spcPct val="90000"/>
              </a:lnSpc>
              <a:spcBef>
                <a:spcPts val="750"/>
              </a:spcBef>
            </a:pPr>
            <a:r>
              <a:rPr lang="en-US" sz="3500" dirty="0">
                <a:solidFill>
                  <a:srgbClr val="003D78"/>
                </a:solidFill>
                <a:latin typeface="+mj-lt"/>
                <a:ea typeface="Lato Light" panose="020F0502020204030203" pitchFamily="34" charset="0"/>
                <a:cs typeface="Lato Light" panose="020F0502020204030203" pitchFamily="34" charset="0"/>
              </a:rPr>
              <a:t>Intake and Assessment</a:t>
            </a:r>
          </a:p>
        </p:txBody>
      </p:sp>
    </p:spTree>
    <p:custDataLst>
      <p:tags r:id="rId1"/>
    </p:custDataLst>
    <p:extLst>
      <p:ext uri="{BB962C8B-B14F-4D97-AF65-F5344CB8AC3E}">
        <p14:creationId xmlns:p14="http://schemas.microsoft.com/office/powerpoint/2010/main" val="223708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37ADBD-4F9A-8E72-1948-E5440267DEB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C80DB-1E10-4B42-A90C-FD4E89BD3390}"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E6B5BB6F-0204-F71E-C7FC-6566A3866520}"/>
              </a:ext>
            </a:extLst>
          </p:cNvPr>
          <p:cNvSpPr>
            <a:spLocks noGrp="1"/>
          </p:cNvSpPr>
          <p:nvPr>
            <p:ph type="title"/>
          </p:nvPr>
        </p:nvSpPr>
        <p:spPr/>
        <p:txBody>
          <a:bodyPr>
            <a:normAutofit fontScale="90000"/>
          </a:bodyPr>
          <a:lstStyle/>
          <a:p>
            <a:r>
              <a:rPr lang="en-US" dirty="0"/>
              <a:t>Individual Treatment Plan Creation </a:t>
            </a:r>
            <a:br>
              <a:rPr lang="en-US" dirty="0"/>
            </a:br>
            <a:endParaRPr lang="en-US" dirty="0"/>
          </a:p>
        </p:txBody>
      </p:sp>
      <p:sp>
        <p:nvSpPr>
          <p:cNvPr id="5" name="Text Placeholder 4">
            <a:extLst>
              <a:ext uri="{FF2B5EF4-FFF2-40B4-BE49-F238E27FC236}">
                <a16:creationId xmlns:a16="http://schemas.microsoft.com/office/drawing/2014/main" id="{A5171D56-E59A-A963-1AC3-5A98EC2936BE}"/>
              </a:ext>
            </a:extLst>
          </p:cNvPr>
          <p:cNvSpPr>
            <a:spLocks noGrp="1"/>
          </p:cNvSpPr>
          <p:nvPr>
            <p:ph type="body" idx="1"/>
          </p:nvPr>
        </p:nvSpPr>
        <p:spPr>
          <a:xfrm>
            <a:off x="445477" y="931783"/>
            <a:ext cx="8229600" cy="1052749"/>
          </a:xfrm>
        </p:spPr>
        <p:txBody>
          <a:bodyPr/>
          <a:lstStyle/>
          <a:p>
            <a:pPr algn="ctr"/>
            <a:r>
              <a:rPr lang="en-US" dirty="0"/>
              <a:t>Dimension 1: Acute intoxication and/or withdrawal potential &amp; Dimension 2: Biomedical conditions and complications</a:t>
            </a:r>
          </a:p>
          <a:p>
            <a:pPr algn="ctr"/>
            <a:r>
              <a:rPr lang="en-US" b="1" dirty="0"/>
              <a:t>Treatment focus</a:t>
            </a:r>
          </a:p>
        </p:txBody>
      </p:sp>
      <p:sp>
        <p:nvSpPr>
          <p:cNvPr id="4" name="Content Placeholder 3">
            <a:extLst>
              <a:ext uri="{FF2B5EF4-FFF2-40B4-BE49-F238E27FC236}">
                <a16:creationId xmlns:a16="http://schemas.microsoft.com/office/drawing/2014/main" id="{5D203E3E-05A9-E254-01E4-4A73424E2661}"/>
              </a:ext>
            </a:extLst>
          </p:cNvPr>
          <p:cNvSpPr>
            <a:spLocks noGrp="1"/>
          </p:cNvSpPr>
          <p:nvPr>
            <p:ph sz="half" idx="2"/>
          </p:nvPr>
        </p:nvSpPr>
        <p:spPr>
          <a:xfrm>
            <a:off x="457200" y="2019300"/>
            <a:ext cx="8229600" cy="2987040"/>
          </a:xfrm>
        </p:spPr>
        <p:txBody>
          <a:bodyPr/>
          <a:lstStyle/>
          <a:p>
            <a:r>
              <a:rPr kumimoji="0" lang="en-US" sz="2400" b="1" i="0" u="none" strike="noStrike" kern="1200" cap="none" spc="0" normalizeH="0" baseline="0" noProof="0" dirty="0">
                <a:ln>
                  <a:noFill/>
                </a:ln>
                <a:solidFill>
                  <a:schemeClr val="accent1"/>
                </a:solidFill>
                <a:effectLst/>
                <a:uLnTx/>
                <a:uFillTx/>
                <a:ea typeface="+mn-ea"/>
                <a:cs typeface="+mn-cs"/>
              </a:rPr>
              <a:t>Dimension 1: </a:t>
            </a:r>
          </a:p>
          <a:p>
            <a:endParaRPr lang="en-US" sz="2400" dirty="0">
              <a:solidFill>
                <a:srgbClr val="006173"/>
              </a:solidFill>
            </a:endParaRPr>
          </a:p>
          <a:p>
            <a:endParaRPr lang="en-US" sz="2400" dirty="0">
              <a:solidFill>
                <a:srgbClr val="006173"/>
              </a:solidFill>
            </a:endParaRPr>
          </a:p>
          <a:p>
            <a:pPr marL="0" indent="0">
              <a:buNone/>
            </a:pPr>
            <a:endParaRPr lang="en-US" sz="2400" dirty="0">
              <a:solidFill>
                <a:srgbClr val="006173"/>
              </a:solidFill>
            </a:endParaRPr>
          </a:p>
          <a:p>
            <a:r>
              <a:rPr lang="en-US" sz="2400" b="1" dirty="0">
                <a:solidFill>
                  <a:schemeClr val="accent1"/>
                </a:solidFill>
              </a:rPr>
              <a:t>Dimension 2:</a:t>
            </a:r>
          </a:p>
        </p:txBody>
      </p:sp>
    </p:spTree>
    <p:extLst>
      <p:ext uri="{BB962C8B-B14F-4D97-AF65-F5344CB8AC3E}">
        <p14:creationId xmlns:p14="http://schemas.microsoft.com/office/powerpoint/2010/main" val="39825945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37ADBD-4F9A-8E72-1948-E5440267DEB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C80DB-1E10-4B42-A90C-FD4E89BD3390}"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E6B5BB6F-0204-F71E-C7FC-6566A3866520}"/>
              </a:ext>
            </a:extLst>
          </p:cNvPr>
          <p:cNvSpPr>
            <a:spLocks noGrp="1"/>
          </p:cNvSpPr>
          <p:nvPr>
            <p:ph type="title"/>
          </p:nvPr>
        </p:nvSpPr>
        <p:spPr/>
        <p:txBody>
          <a:bodyPr>
            <a:normAutofit fontScale="90000"/>
          </a:bodyPr>
          <a:lstStyle/>
          <a:p>
            <a:r>
              <a:rPr lang="en-US" dirty="0"/>
              <a:t>Individual Treatment Plan Creation </a:t>
            </a:r>
            <a:br>
              <a:rPr lang="en-US" dirty="0"/>
            </a:br>
            <a:endParaRPr lang="en-US" dirty="0"/>
          </a:p>
        </p:txBody>
      </p:sp>
      <p:sp>
        <p:nvSpPr>
          <p:cNvPr id="5" name="Text Placeholder 4">
            <a:extLst>
              <a:ext uri="{FF2B5EF4-FFF2-40B4-BE49-F238E27FC236}">
                <a16:creationId xmlns:a16="http://schemas.microsoft.com/office/drawing/2014/main" id="{A5171D56-E59A-A963-1AC3-5A98EC2936BE}"/>
              </a:ext>
            </a:extLst>
          </p:cNvPr>
          <p:cNvSpPr>
            <a:spLocks noGrp="1"/>
          </p:cNvSpPr>
          <p:nvPr>
            <p:ph type="body" idx="1"/>
          </p:nvPr>
        </p:nvSpPr>
        <p:spPr>
          <a:xfrm>
            <a:off x="445476" y="931783"/>
            <a:ext cx="8622323" cy="1052749"/>
          </a:xfrm>
        </p:spPr>
        <p:txBody>
          <a:bodyPr/>
          <a:lstStyle/>
          <a:p>
            <a:pPr algn="ctr"/>
            <a:r>
              <a:rPr lang="en-US" dirty="0"/>
              <a:t>Dimension 3: Emotional, behavioral or cognitive conditions and complications &amp; Dimension 4: Readiness to change </a:t>
            </a:r>
            <a:r>
              <a:rPr lang="en-US" b="1" dirty="0"/>
              <a:t>Treatment focus</a:t>
            </a:r>
          </a:p>
        </p:txBody>
      </p:sp>
      <p:sp>
        <p:nvSpPr>
          <p:cNvPr id="4" name="Content Placeholder 3">
            <a:extLst>
              <a:ext uri="{FF2B5EF4-FFF2-40B4-BE49-F238E27FC236}">
                <a16:creationId xmlns:a16="http://schemas.microsoft.com/office/drawing/2014/main" id="{5D203E3E-05A9-E254-01E4-4A73424E2661}"/>
              </a:ext>
            </a:extLst>
          </p:cNvPr>
          <p:cNvSpPr>
            <a:spLocks noGrp="1"/>
          </p:cNvSpPr>
          <p:nvPr>
            <p:ph sz="half" idx="2"/>
          </p:nvPr>
        </p:nvSpPr>
        <p:spPr>
          <a:xfrm>
            <a:off x="457199" y="2089838"/>
            <a:ext cx="8610599" cy="2987040"/>
          </a:xfrm>
        </p:spPr>
        <p:txBody>
          <a:bodyPr/>
          <a:lstStyle/>
          <a:p>
            <a:r>
              <a:rPr kumimoji="0" lang="en-US" sz="2400" b="1" i="0" u="none" strike="noStrike" kern="1200" cap="none" spc="0" normalizeH="0" baseline="0" noProof="0" dirty="0">
                <a:ln>
                  <a:noFill/>
                </a:ln>
                <a:solidFill>
                  <a:schemeClr val="accent1"/>
                </a:solidFill>
                <a:effectLst/>
                <a:uLnTx/>
                <a:uFillTx/>
                <a:ea typeface="+mn-ea"/>
                <a:cs typeface="+mn-cs"/>
              </a:rPr>
              <a:t>Dimension 3: </a:t>
            </a:r>
          </a:p>
          <a:p>
            <a:endParaRPr lang="en-US" sz="2400" dirty="0">
              <a:solidFill>
                <a:srgbClr val="006173"/>
              </a:solidFill>
            </a:endParaRPr>
          </a:p>
          <a:p>
            <a:endParaRPr lang="en-US" sz="2400" dirty="0">
              <a:solidFill>
                <a:srgbClr val="006173"/>
              </a:solidFill>
            </a:endParaRPr>
          </a:p>
          <a:p>
            <a:pPr marL="0" indent="0">
              <a:buNone/>
            </a:pPr>
            <a:endParaRPr lang="en-US" sz="2400" dirty="0">
              <a:solidFill>
                <a:srgbClr val="006173"/>
              </a:solidFill>
            </a:endParaRPr>
          </a:p>
          <a:p>
            <a:r>
              <a:rPr lang="en-US" sz="2400" b="1" dirty="0">
                <a:solidFill>
                  <a:schemeClr val="accent1"/>
                </a:solidFill>
              </a:rPr>
              <a:t>Dimension 4:</a:t>
            </a:r>
          </a:p>
        </p:txBody>
      </p:sp>
    </p:spTree>
    <p:extLst>
      <p:ext uri="{BB962C8B-B14F-4D97-AF65-F5344CB8AC3E}">
        <p14:creationId xmlns:p14="http://schemas.microsoft.com/office/powerpoint/2010/main" val="32952188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37ADBD-4F9A-8E72-1948-E5440267DEB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C80DB-1E10-4B42-A90C-FD4E89BD3390}"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E6B5BB6F-0204-F71E-C7FC-6566A3866520}"/>
              </a:ext>
            </a:extLst>
          </p:cNvPr>
          <p:cNvSpPr>
            <a:spLocks noGrp="1"/>
          </p:cNvSpPr>
          <p:nvPr>
            <p:ph type="title"/>
          </p:nvPr>
        </p:nvSpPr>
        <p:spPr/>
        <p:txBody>
          <a:bodyPr>
            <a:normAutofit fontScale="90000"/>
          </a:bodyPr>
          <a:lstStyle/>
          <a:p>
            <a:r>
              <a:rPr lang="en-US" dirty="0"/>
              <a:t>Individual Treatment Plan Creation </a:t>
            </a:r>
            <a:br>
              <a:rPr lang="en-US" dirty="0"/>
            </a:br>
            <a:endParaRPr lang="en-US" dirty="0"/>
          </a:p>
        </p:txBody>
      </p:sp>
      <p:sp>
        <p:nvSpPr>
          <p:cNvPr id="5" name="Text Placeholder 4">
            <a:extLst>
              <a:ext uri="{FF2B5EF4-FFF2-40B4-BE49-F238E27FC236}">
                <a16:creationId xmlns:a16="http://schemas.microsoft.com/office/drawing/2014/main" id="{A5171D56-E59A-A963-1AC3-5A98EC2936BE}"/>
              </a:ext>
            </a:extLst>
          </p:cNvPr>
          <p:cNvSpPr>
            <a:spLocks noGrp="1"/>
          </p:cNvSpPr>
          <p:nvPr>
            <p:ph type="body" idx="1"/>
          </p:nvPr>
        </p:nvSpPr>
        <p:spPr>
          <a:xfrm>
            <a:off x="445476" y="931783"/>
            <a:ext cx="8610599" cy="1052749"/>
          </a:xfrm>
        </p:spPr>
        <p:txBody>
          <a:bodyPr/>
          <a:lstStyle/>
          <a:p>
            <a:pPr algn="ctr"/>
            <a:r>
              <a:rPr lang="en-US" dirty="0"/>
              <a:t>Dimension 5: Relapse, continued use or continued problem potential &amp; Dimension 6: Recovery and living environment </a:t>
            </a:r>
            <a:r>
              <a:rPr lang="en-US" b="1" dirty="0"/>
              <a:t>Treatment focus</a:t>
            </a:r>
          </a:p>
        </p:txBody>
      </p:sp>
      <p:sp>
        <p:nvSpPr>
          <p:cNvPr id="4" name="Content Placeholder 3">
            <a:extLst>
              <a:ext uri="{FF2B5EF4-FFF2-40B4-BE49-F238E27FC236}">
                <a16:creationId xmlns:a16="http://schemas.microsoft.com/office/drawing/2014/main" id="{5D203E3E-05A9-E254-01E4-4A73424E2661}"/>
              </a:ext>
            </a:extLst>
          </p:cNvPr>
          <p:cNvSpPr>
            <a:spLocks noGrp="1"/>
          </p:cNvSpPr>
          <p:nvPr>
            <p:ph sz="half" idx="2"/>
          </p:nvPr>
        </p:nvSpPr>
        <p:spPr>
          <a:xfrm>
            <a:off x="457200" y="2019300"/>
            <a:ext cx="8610600" cy="2987040"/>
          </a:xfrm>
        </p:spPr>
        <p:txBody>
          <a:bodyPr/>
          <a:lstStyle/>
          <a:p>
            <a:r>
              <a:rPr kumimoji="0" lang="en-US" sz="2400" b="1" i="0" u="none" strike="noStrike" kern="1200" cap="none" spc="0" normalizeH="0" baseline="0" noProof="0" dirty="0">
                <a:ln>
                  <a:noFill/>
                </a:ln>
                <a:solidFill>
                  <a:schemeClr val="accent1"/>
                </a:solidFill>
                <a:effectLst/>
                <a:uLnTx/>
                <a:uFillTx/>
                <a:ea typeface="+mn-ea"/>
                <a:cs typeface="+mn-cs"/>
              </a:rPr>
              <a:t>Dimension 5: </a:t>
            </a:r>
          </a:p>
          <a:p>
            <a:endParaRPr lang="en-US" sz="2400" dirty="0">
              <a:solidFill>
                <a:srgbClr val="006173"/>
              </a:solidFill>
            </a:endParaRPr>
          </a:p>
          <a:p>
            <a:endParaRPr lang="en-US" sz="2400" dirty="0">
              <a:solidFill>
                <a:srgbClr val="006173"/>
              </a:solidFill>
            </a:endParaRPr>
          </a:p>
          <a:p>
            <a:pPr marL="0" indent="0">
              <a:buNone/>
            </a:pPr>
            <a:endParaRPr lang="en-US" sz="2400" dirty="0">
              <a:solidFill>
                <a:srgbClr val="006173"/>
              </a:solidFill>
            </a:endParaRPr>
          </a:p>
          <a:p>
            <a:r>
              <a:rPr lang="en-US" sz="2400" b="1" dirty="0">
                <a:solidFill>
                  <a:schemeClr val="accent1"/>
                </a:solidFill>
              </a:rPr>
              <a:t>Dimension 6:</a:t>
            </a:r>
          </a:p>
        </p:txBody>
      </p:sp>
    </p:spTree>
    <p:extLst>
      <p:ext uri="{BB962C8B-B14F-4D97-AF65-F5344CB8AC3E}">
        <p14:creationId xmlns:p14="http://schemas.microsoft.com/office/powerpoint/2010/main" val="29853969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4294967295"/>
          </p:nvPr>
        </p:nvSpPr>
        <p:spPr>
          <a:xfrm>
            <a:off x="381000" y="2571750"/>
            <a:ext cx="8763000" cy="858440"/>
          </a:xfrm>
        </p:spPr>
        <p:txBody>
          <a:bodyPr>
            <a:normAutofit/>
          </a:bodyPr>
          <a:lstStyle/>
          <a:p>
            <a:pPr marL="0" indent="0" algn="ctr">
              <a:buNone/>
            </a:pPr>
            <a:r>
              <a:rPr lang="en-US" sz="3500" dirty="0">
                <a:ln w="0"/>
                <a:solidFill>
                  <a:srgbClr val="003D78"/>
                </a:solidFill>
              </a:rPr>
              <a:t>Thank you!</a:t>
            </a:r>
          </a:p>
        </p:txBody>
      </p:sp>
      <p:sp>
        <p:nvSpPr>
          <p:cNvPr id="11" name="TextBox 10"/>
          <p:cNvSpPr txBox="1"/>
          <p:nvPr/>
        </p:nvSpPr>
        <p:spPr>
          <a:xfrm>
            <a:off x="381000" y="3943350"/>
            <a:ext cx="8763000" cy="754053"/>
          </a:xfrm>
          <a:prstGeom prst="rect">
            <a:avLst/>
          </a:prstGeom>
          <a:noFill/>
        </p:spPr>
        <p:txBody>
          <a:bodyPr wrap="square" rtlCol="0">
            <a:spAutoFit/>
          </a:bodyPr>
          <a:lstStyle/>
          <a:p>
            <a:pPr algn="ctr"/>
            <a:r>
              <a:rPr lang="en-US" sz="2500" dirty="0">
                <a:hlinkClick r:id="rId3"/>
              </a:rPr>
              <a:t>saima.chauhan@dhs.wisconsin.gov</a:t>
            </a:r>
            <a:endParaRPr lang="en-US" sz="2500" dirty="0"/>
          </a:p>
          <a:p>
            <a:pPr algn="ctr"/>
            <a:r>
              <a:rPr lang="it-IT" dirty="0"/>
              <a:t> </a:t>
            </a:r>
            <a:endParaRPr lang="en-US" dirty="0"/>
          </a:p>
        </p:txBody>
      </p:sp>
      <p:sp>
        <p:nvSpPr>
          <p:cNvPr id="4" name="TextBox 3">
            <a:extLst>
              <a:ext uri="{FF2B5EF4-FFF2-40B4-BE49-F238E27FC236}">
                <a16:creationId xmlns:a16="http://schemas.microsoft.com/office/drawing/2014/main" id="{42B9D72E-D9E2-4220-83BF-62AD3BD9B580}"/>
              </a:ext>
            </a:extLst>
          </p:cNvPr>
          <p:cNvSpPr txBox="1"/>
          <p:nvPr/>
        </p:nvSpPr>
        <p:spPr>
          <a:xfrm>
            <a:off x="381000" y="1352550"/>
            <a:ext cx="8763000" cy="954107"/>
          </a:xfrm>
          <a:prstGeom prst="rect">
            <a:avLst/>
          </a:prstGeom>
          <a:noFill/>
        </p:spPr>
        <p:txBody>
          <a:bodyPr wrap="square" rtlCol="0">
            <a:spAutoFit/>
          </a:bodyPr>
          <a:lstStyle/>
          <a:p>
            <a:pPr algn="ctr"/>
            <a:r>
              <a:rPr lang="en-US" sz="2800" b="1" dirty="0">
                <a:solidFill>
                  <a:srgbClr val="FF0000"/>
                </a:solidFill>
                <a:effectLst/>
                <a:hlinkClick r:id="rId4"/>
              </a:rPr>
              <a:t>ASAM </a:t>
            </a:r>
            <a:r>
              <a:rPr lang="en-US" sz="2800" b="1" dirty="0">
                <a:solidFill>
                  <a:srgbClr val="FF0000"/>
                </a:solidFill>
                <a:hlinkClick r:id="rId4"/>
              </a:rPr>
              <a:t>Basic</a:t>
            </a:r>
            <a:r>
              <a:rPr lang="en-US" sz="2800" b="1" dirty="0">
                <a:solidFill>
                  <a:srgbClr val="FF0000"/>
                </a:solidFill>
                <a:effectLst/>
                <a:hlinkClick r:id="rId4"/>
              </a:rPr>
              <a:t> training </a:t>
            </a:r>
            <a:r>
              <a:rPr lang="en-US" sz="2800" b="1" dirty="0">
                <a:solidFill>
                  <a:srgbClr val="FF0000"/>
                </a:solidFill>
                <a:hlinkClick r:id="rId4"/>
              </a:rPr>
              <a:t>will be </a:t>
            </a:r>
            <a:br>
              <a:rPr lang="en-US" sz="2800" b="1" dirty="0">
                <a:solidFill>
                  <a:srgbClr val="FF0000"/>
                </a:solidFill>
                <a:hlinkClick r:id="rId4"/>
              </a:rPr>
            </a:br>
            <a:r>
              <a:rPr lang="en-US" sz="2800" b="1" dirty="0">
                <a:solidFill>
                  <a:srgbClr val="FF0000"/>
                </a:solidFill>
                <a:hlinkClick r:id="rId4"/>
              </a:rPr>
              <a:t>held September 14, 2023. </a:t>
            </a:r>
            <a:endParaRPr lang="en-US" sz="2800" b="1" dirty="0">
              <a:solidFill>
                <a:srgbClr val="FF0000"/>
              </a:solidFill>
            </a:endParaRPr>
          </a:p>
        </p:txBody>
      </p:sp>
      <p:sp>
        <p:nvSpPr>
          <p:cNvPr id="5" name="TextBox 4">
            <a:extLst>
              <a:ext uri="{FF2B5EF4-FFF2-40B4-BE49-F238E27FC236}">
                <a16:creationId xmlns:a16="http://schemas.microsoft.com/office/drawing/2014/main" id="{2C60B483-4217-4386-B154-87B29F6BDFFF}"/>
              </a:ext>
            </a:extLst>
          </p:cNvPr>
          <p:cNvSpPr txBox="1"/>
          <p:nvPr/>
        </p:nvSpPr>
        <p:spPr>
          <a:xfrm>
            <a:off x="381000" y="104368"/>
            <a:ext cx="8763000" cy="1123384"/>
          </a:xfrm>
          <a:prstGeom prst="rect">
            <a:avLst/>
          </a:prstGeom>
          <a:noFill/>
        </p:spPr>
        <p:txBody>
          <a:bodyPr wrap="square" rtlCol="0">
            <a:spAutoFit/>
          </a:bodyPr>
          <a:lstStyle/>
          <a:p>
            <a:pPr algn="ctr"/>
            <a:r>
              <a:rPr lang="en-US" sz="3500" dirty="0">
                <a:solidFill>
                  <a:srgbClr val="003D78"/>
                </a:solidFill>
                <a:latin typeface="+mj-lt"/>
              </a:rPr>
              <a:t>Great job everyone! </a:t>
            </a:r>
          </a:p>
          <a:p>
            <a:pPr algn="ctr"/>
            <a:r>
              <a:rPr lang="en-US" sz="3200" dirty="0">
                <a:solidFill>
                  <a:srgbClr val="003D78"/>
                </a:solidFill>
              </a:rPr>
              <a:t>See you next time</a:t>
            </a:r>
          </a:p>
        </p:txBody>
      </p:sp>
    </p:spTree>
    <p:extLst>
      <p:ext uri="{BB962C8B-B14F-4D97-AF65-F5344CB8AC3E}">
        <p14:creationId xmlns:p14="http://schemas.microsoft.com/office/powerpoint/2010/main" val="910612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additive="base">
                                        <p:cTn id="3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825"/>
            <a:ext cx="8229600" cy="971550"/>
          </a:xfrm>
        </p:spPr>
        <p:txBody>
          <a:bodyPr>
            <a:normAutofit/>
          </a:bodyPr>
          <a:lstStyle/>
          <a:p>
            <a:r>
              <a:rPr lang="en-US" sz="3500" dirty="0"/>
              <a:t>If you have questions </a:t>
            </a:r>
          </a:p>
        </p:txBody>
      </p:sp>
      <p:sp>
        <p:nvSpPr>
          <p:cNvPr id="3" name="Content Placeholder 2"/>
          <p:cNvSpPr>
            <a:spLocks noGrp="1"/>
          </p:cNvSpPr>
          <p:nvPr>
            <p:ph idx="1"/>
          </p:nvPr>
        </p:nvSpPr>
        <p:spPr>
          <a:xfrm>
            <a:off x="609600" y="847725"/>
            <a:ext cx="8229600" cy="4419600"/>
          </a:xfrm>
        </p:spPr>
        <p:txBody>
          <a:bodyPr>
            <a:normAutofit lnSpcReduction="10000"/>
          </a:bodyPr>
          <a:lstStyle/>
          <a:p>
            <a:pPr marL="0" indent="0">
              <a:lnSpc>
                <a:spcPct val="110000"/>
              </a:lnSpc>
              <a:buNone/>
            </a:pPr>
            <a:r>
              <a:rPr lang="en-US" sz="2500" b="1" dirty="0"/>
              <a:t>Division of Care and Treatment Services</a:t>
            </a:r>
          </a:p>
          <a:p>
            <a:pPr marL="0" indent="0">
              <a:lnSpc>
                <a:spcPct val="110000"/>
              </a:lnSpc>
              <a:buNone/>
            </a:pPr>
            <a:r>
              <a:rPr lang="en-US" sz="2400" dirty="0"/>
              <a:t>Questions regarding DHS 75, ASAM, substance use services training, and technical assistance</a:t>
            </a:r>
            <a:endParaRPr lang="en-US" sz="2400" dirty="0">
              <a:hlinkClick r:id="rId3"/>
            </a:endParaRPr>
          </a:p>
          <a:p>
            <a:pPr lvl="1">
              <a:lnSpc>
                <a:spcPct val="110000"/>
              </a:lnSpc>
            </a:pPr>
            <a:r>
              <a:rPr lang="en-US" sz="2300" dirty="0">
                <a:hlinkClick r:id="rId3"/>
              </a:rPr>
              <a:t>DHSDCTSDHS75@dhs.wisconsin.gov</a:t>
            </a:r>
            <a:endParaRPr lang="en-US" sz="2300" dirty="0"/>
          </a:p>
          <a:p>
            <a:pPr lvl="1">
              <a:lnSpc>
                <a:spcPct val="110000"/>
              </a:lnSpc>
            </a:pPr>
            <a:endParaRPr lang="en-US" sz="1050" dirty="0"/>
          </a:p>
          <a:p>
            <a:pPr marL="230187" lvl="1" indent="0">
              <a:lnSpc>
                <a:spcPct val="110000"/>
              </a:lnSpc>
              <a:buNone/>
            </a:pPr>
            <a:r>
              <a:rPr lang="en-US" sz="2500" b="1" i="0" dirty="0">
                <a:solidFill>
                  <a:srgbClr val="1C1D1F"/>
                </a:solidFill>
                <a:effectLst/>
              </a:rPr>
              <a:t>Division of Medicaid Services</a:t>
            </a:r>
          </a:p>
          <a:p>
            <a:pPr marL="230187" lvl="1" indent="0">
              <a:lnSpc>
                <a:spcPct val="110000"/>
              </a:lnSpc>
              <a:buNone/>
            </a:pPr>
            <a:r>
              <a:rPr lang="en-US" dirty="0">
                <a:solidFill>
                  <a:srgbClr val="1C1D1F"/>
                </a:solidFill>
              </a:rPr>
              <a:t>Questions about Medicaid policies and procedures</a:t>
            </a:r>
          </a:p>
          <a:p>
            <a:pPr lvl="1">
              <a:lnSpc>
                <a:spcPct val="110000"/>
              </a:lnSpc>
            </a:pPr>
            <a:r>
              <a:rPr lang="en-US" sz="2500" dirty="0">
                <a:hlinkClick r:id="rId4"/>
              </a:rPr>
              <a:t>Pam.Lano@dhs.wisconsin.gov</a:t>
            </a:r>
            <a:endParaRPr lang="en-US" sz="2500" dirty="0"/>
          </a:p>
          <a:p>
            <a:pPr marL="230187" lvl="1" indent="0">
              <a:lnSpc>
                <a:spcPct val="110000"/>
              </a:lnSpc>
              <a:buNone/>
            </a:pPr>
            <a:endParaRPr lang="en-US" sz="900" dirty="0"/>
          </a:p>
          <a:p>
            <a:pPr marL="230187" lvl="1" indent="0">
              <a:lnSpc>
                <a:spcPct val="110000"/>
              </a:lnSpc>
              <a:buNone/>
            </a:pPr>
            <a:r>
              <a:rPr lang="en-US" sz="2500" b="1" dirty="0"/>
              <a:t>Division of Quality Assurance</a:t>
            </a:r>
          </a:p>
          <a:p>
            <a:pPr marL="230187" lvl="1" indent="0">
              <a:lnSpc>
                <a:spcPct val="110000"/>
              </a:lnSpc>
              <a:buNone/>
            </a:pPr>
            <a:r>
              <a:rPr lang="en-US" dirty="0"/>
              <a:t>Questions about certification, waivers, and variances</a:t>
            </a:r>
          </a:p>
          <a:p>
            <a:pPr lvl="1">
              <a:lnSpc>
                <a:spcPct val="110000"/>
              </a:lnSpc>
            </a:pPr>
            <a:r>
              <a:rPr lang="en-US" sz="2500" dirty="0">
                <a:hlinkClick r:id="rId5"/>
              </a:rPr>
              <a:t>DHSDQAMentalHealthAODA@dhs.wisconsin.gov</a:t>
            </a:r>
            <a:r>
              <a:rPr lang="en-US" sz="2500" dirty="0"/>
              <a:t> </a:t>
            </a:r>
          </a:p>
          <a:p>
            <a:pPr lvl="1">
              <a:lnSpc>
                <a:spcPct val="110000"/>
              </a:lnSpc>
            </a:pPr>
            <a:endParaRPr lang="en-US" sz="2500" dirty="0"/>
          </a:p>
          <a:p>
            <a:pPr marL="230187" lvl="1" indent="0">
              <a:lnSpc>
                <a:spcPct val="110000"/>
              </a:lnSpc>
              <a:buNone/>
            </a:pPr>
            <a:endParaRPr lang="en-US" sz="2500" dirty="0"/>
          </a:p>
          <a:p>
            <a:pPr marL="0" indent="0">
              <a:lnSpc>
                <a:spcPct val="150000"/>
              </a:lnSpc>
              <a:buNone/>
            </a:pPr>
            <a:endParaRPr lang="en-US" dirty="0"/>
          </a:p>
        </p:txBody>
      </p:sp>
    </p:spTree>
    <p:extLst>
      <p:ext uri="{BB962C8B-B14F-4D97-AF65-F5344CB8AC3E}">
        <p14:creationId xmlns:p14="http://schemas.microsoft.com/office/powerpoint/2010/main" val="5616373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A64E6-3AE1-480D-9F5C-2E09CC3A8865}"/>
              </a:ext>
            </a:extLst>
          </p:cNvPr>
          <p:cNvSpPr>
            <a:spLocks noGrp="1"/>
          </p:cNvSpPr>
          <p:nvPr>
            <p:ph type="title"/>
          </p:nvPr>
        </p:nvSpPr>
        <p:spPr>
          <a:xfrm>
            <a:off x="457200" y="137160"/>
            <a:ext cx="8229600" cy="834390"/>
          </a:xfrm>
        </p:spPr>
        <p:txBody>
          <a:bodyPr>
            <a:normAutofit/>
          </a:bodyPr>
          <a:lstStyle/>
          <a:p>
            <a:r>
              <a:rPr lang="en-US" sz="3500" dirty="0"/>
              <a:t>DHS 75 &amp; ASAM Resources</a:t>
            </a:r>
          </a:p>
        </p:txBody>
      </p:sp>
      <p:sp>
        <p:nvSpPr>
          <p:cNvPr id="3" name="Content Placeholder 2">
            <a:extLst>
              <a:ext uri="{FF2B5EF4-FFF2-40B4-BE49-F238E27FC236}">
                <a16:creationId xmlns:a16="http://schemas.microsoft.com/office/drawing/2014/main" id="{E43C5BAD-9AEC-4B2D-ACEA-8F7D516BB3B3}"/>
              </a:ext>
            </a:extLst>
          </p:cNvPr>
          <p:cNvSpPr>
            <a:spLocks noGrp="1"/>
          </p:cNvSpPr>
          <p:nvPr>
            <p:ph idx="1"/>
          </p:nvPr>
        </p:nvSpPr>
        <p:spPr>
          <a:xfrm>
            <a:off x="609600" y="971550"/>
            <a:ext cx="8229600" cy="4171950"/>
          </a:xfrm>
        </p:spPr>
        <p:txBody>
          <a:bodyPr>
            <a:normAutofit/>
          </a:bodyPr>
          <a:lstStyle/>
          <a:p>
            <a:pPr marL="0" indent="0">
              <a:buClr>
                <a:schemeClr val="tx1"/>
              </a:buClr>
              <a:buNone/>
            </a:pPr>
            <a:r>
              <a:rPr lang="en-US" sz="2400" b="1" i="0" dirty="0">
                <a:solidFill>
                  <a:srgbClr val="1C1D1F"/>
                </a:solidFill>
                <a:effectLst/>
              </a:rPr>
              <a:t>Substance Use: Provider Information</a:t>
            </a:r>
          </a:p>
          <a:p>
            <a:pPr marL="0" indent="0">
              <a:buClr>
                <a:schemeClr val="tx1"/>
              </a:buClr>
              <a:buNone/>
            </a:pPr>
            <a:r>
              <a:rPr lang="en-US" sz="2000" i="0" dirty="0">
                <a:solidFill>
                  <a:srgbClr val="1C1D1F"/>
                </a:solidFill>
                <a:effectLst/>
              </a:rPr>
              <a:t>Upcoming 2023 DHS 75 webinars</a:t>
            </a:r>
          </a:p>
          <a:p>
            <a:pPr>
              <a:buClr>
                <a:schemeClr val="tx1"/>
              </a:buClr>
            </a:pPr>
            <a:r>
              <a:rPr lang="en-US" sz="1800" i="0" dirty="0">
                <a:solidFill>
                  <a:srgbClr val="1C1D1F"/>
                </a:solidFill>
                <a:effectLst/>
                <a:hlinkClick r:id="rId2"/>
              </a:rPr>
              <a:t>https://dhs.wisconsin.gov/aoda/partner.htm</a:t>
            </a:r>
            <a:r>
              <a:rPr lang="en-US" sz="1800" i="0" dirty="0">
                <a:solidFill>
                  <a:srgbClr val="1C1D1F"/>
                </a:solidFill>
                <a:effectLst/>
              </a:rPr>
              <a:t> </a:t>
            </a:r>
          </a:p>
          <a:p>
            <a:pPr marL="0" indent="0">
              <a:buClr>
                <a:schemeClr val="tx1"/>
              </a:buClr>
              <a:buNone/>
            </a:pPr>
            <a:endParaRPr lang="en-US" sz="1800" i="0" dirty="0">
              <a:solidFill>
                <a:srgbClr val="1C1D1F"/>
              </a:solidFill>
              <a:effectLst/>
            </a:endParaRPr>
          </a:p>
          <a:p>
            <a:pPr marL="0" indent="0">
              <a:buClr>
                <a:schemeClr val="tx1"/>
              </a:buClr>
              <a:buNone/>
            </a:pPr>
            <a:r>
              <a:rPr lang="en-US" sz="2400" b="1" dirty="0"/>
              <a:t>Revised DHS 75 Implementation webpage</a:t>
            </a:r>
          </a:p>
          <a:p>
            <a:pPr marL="0" indent="0">
              <a:buClr>
                <a:schemeClr val="tx1"/>
              </a:buClr>
              <a:buNone/>
            </a:pPr>
            <a:r>
              <a:rPr lang="en-US" sz="2000" i="0" dirty="0">
                <a:solidFill>
                  <a:srgbClr val="1C1D1F"/>
                </a:solidFill>
                <a:effectLst/>
              </a:rPr>
              <a:t>Frequently asked questions</a:t>
            </a:r>
            <a:r>
              <a:rPr lang="en-US" sz="2000" dirty="0"/>
              <a:t> &amp; 2022 DHS 75 recorded webinars </a:t>
            </a:r>
          </a:p>
          <a:p>
            <a:pPr>
              <a:buClr>
                <a:schemeClr val="tx1"/>
              </a:buClr>
            </a:pPr>
            <a:r>
              <a:rPr lang="en-US" sz="1800" dirty="0">
                <a:hlinkClick r:id="rId3"/>
              </a:rPr>
              <a:t>https://www.dhs.wisconsin.gov/rules/dhs75-implementation.htm</a:t>
            </a:r>
            <a:endParaRPr lang="en-US" sz="1800" dirty="0"/>
          </a:p>
          <a:p>
            <a:pPr marL="0" indent="0">
              <a:buClr>
                <a:schemeClr val="tx1"/>
              </a:buClr>
              <a:buNone/>
            </a:pPr>
            <a:endParaRPr lang="en-US" sz="1800" dirty="0"/>
          </a:p>
          <a:p>
            <a:pPr marL="0" indent="0">
              <a:buClr>
                <a:schemeClr val="tx1"/>
              </a:buClr>
              <a:buNone/>
            </a:pPr>
            <a:r>
              <a:rPr lang="en-US" sz="2400" b="1" dirty="0"/>
              <a:t>ASAM Criteria Assessment Interview Guide</a:t>
            </a:r>
          </a:p>
          <a:p>
            <a:pPr marL="0" indent="0">
              <a:buClr>
                <a:schemeClr val="tx1"/>
              </a:buClr>
              <a:buNone/>
            </a:pPr>
            <a:r>
              <a:rPr lang="en-US" sz="2000" dirty="0"/>
              <a:t>The free </a:t>
            </a:r>
            <a:r>
              <a:rPr lang="en-US" sz="2000" dirty="0">
                <a:solidFill>
                  <a:srgbClr val="191919"/>
                </a:solidFill>
                <a:effectLst/>
              </a:rPr>
              <a:t>standardized version of the ASAM Criteria assessment</a:t>
            </a:r>
            <a:endParaRPr lang="en-US" sz="2000" dirty="0"/>
          </a:p>
          <a:p>
            <a:pPr>
              <a:buClr>
                <a:schemeClr val="tx1"/>
              </a:buClr>
            </a:pPr>
            <a:r>
              <a:rPr lang="en-US" sz="1800" dirty="0"/>
              <a:t> </a:t>
            </a:r>
            <a:r>
              <a:rPr lang="en-US" sz="1800" dirty="0">
                <a:hlinkClick r:id="rId4"/>
              </a:rPr>
              <a:t>https://www.asam.org/asam-criteria/criteria-intake-assessment-form</a:t>
            </a:r>
            <a:r>
              <a:rPr lang="en-US" sz="1800" dirty="0"/>
              <a:t> </a:t>
            </a:r>
          </a:p>
          <a:p>
            <a:pPr marL="0" indent="0">
              <a:buClr>
                <a:schemeClr val="tx1"/>
              </a:buClr>
              <a:buNone/>
            </a:pPr>
            <a:endParaRPr lang="en-US" sz="1800" dirty="0"/>
          </a:p>
          <a:p>
            <a:pPr marL="0" indent="0">
              <a:lnSpc>
                <a:spcPct val="110000"/>
              </a:lnSpc>
              <a:buNone/>
            </a:pPr>
            <a:endParaRPr lang="en-US" dirty="0"/>
          </a:p>
          <a:p>
            <a:pPr>
              <a:lnSpc>
                <a:spcPct val="110000"/>
              </a:lnSpc>
            </a:pPr>
            <a:endParaRPr lang="en-US" sz="1600" dirty="0"/>
          </a:p>
          <a:p>
            <a:pPr marL="0" indent="0">
              <a:lnSpc>
                <a:spcPct val="110000"/>
              </a:lnSpc>
              <a:buNone/>
            </a:pPr>
            <a:endParaRPr lang="en-US" sz="1600" dirty="0"/>
          </a:p>
          <a:p>
            <a:endParaRPr lang="en-US" dirty="0"/>
          </a:p>
        </p:txBody>
      </p:sp>
    </p:spTree>
    <p:extLst>
      <p:ext uri="{BB962C8B-B14F-4D97-AF65-F5344CB8AC3E}">
        <p14:creationId xmlns:p14="http://schemas.microsoft.com/office/powerpoint/2010/main" val="42370322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93A6-A122-B388-2701-4AAB0A8E4467}"/>
              </a:ext>
            </a:extLst>
          </p:cNvPr>
          <p:cNvSpPr>
            <a:spLocks noGrp="1"/>
          </p:cNvSpPr>
          <p:nvPr>
            <p:ph type="title"/>
          </p:nvPr>
        </p:nvSpPr>
        <p:spPr/>
        <p:txBody>
          <a:bodyPr>
            <a:normAutofit fontScale="90000"/>
          </a:bodyPr>
          <a:lstStyle/>
          <a:p>
            <a:r>
              <a:rPr lang="en-US" dirty="0"/>
              <a:t> </a:t>
            </a:r>
            <a:br>
              <a:rPr lang="en-US" dirty="0">
                <a:solidFill>
                  <a:srgbClr val="60B632"/>
                </a:solidFill>
                <a:latin typeface="Inter"/>
              </a:rPr>
            </a:br>
            <a:r>
              <a:rPr lang="en-US" dirty="0">
                <a:solidFill>
                  <a:schemeClr val="accent1">
                    <a:lumMod val="50000"/>
                  </a:schemeClr>
                </a:solidFill>
                <a:latin typeface="Verdana" panose="020B0604030504040204" pitchFamily="34" charset="0"/>
                <a:ea typeface="Verdana" panose="020B0604030504040204" pitchFamily="34" charset="0"/>
              </a:rPr>
              <a:t>National Practice Clinical Guidelines</a:t>
            </a:r>
            <a:br>
              <a:rPr lang="en-US" b="0" i="0" dirty="0">
                <a:solidFill>
                  <a:srgbClr val="191919"/>
                </a:solidFill>
                <a:effectLst/>
                <a:latin typeface="Inter"/>
              </a:rPr>
            </a:br>
            <a:endParaRPr lang="en-US" dirty="0"/>
          </a:p>
        </p:txBody>
      </p:sp>
      <p:sp>
        <p:nvSpPr>
          <p:cNvPr id="3" name="Content Placeholder 2">
            <a:extLst>
              <a:ext uri="{FF2B5EF4-FFF2-40B4-BE49-F238E27FC236}">
                <a16:creationId xmlns:a16="http://schemas.microsoft.com/office/drawing/2014/main" id="{3F063589-98DF-1FDC-A824-1202FE64E202}"/>
              </a:ext>
            </a:extLst>
          </p:cNvPr>
          <p:cNvSpPr>
            <a:spLocks noGrp="1"/>
          </p:cNvSpPr>
          <p:nvPr>
            <p:ph idx="1"/>
          </p:nvPr>
        </p:nvSpPr>
        <p:spPr>
          <a:xfrm>
            <a:off x="457200" y="1280160"/>
            <a:ext cx="8458200" cy="3863340"/>
          </a:xfrm>
        </p:spPr>
        <p:txBody>
          <a:bodyPr>
            <a:normAutofit/>
          </a:bodyPr>
          <a:lstStyle/>
          <a:p>
            <a:r>
              <a:rPr lang="en-US" dirty="0">
                <a:hlinkClick r:id="rId3"/>
              </a:rPr>
              <a:t>Proposed Updates to The ASAM Criteria, 4th 1 Edition</a:t>
            </a:r>
            <a:endParaRPr lang="en-US" dirty="0"/>
          </a:p>
          <a:p>
            <a:r>
              <a:rPr lang="en-US" dirty="0">
                <a:hlinkClick r:id="rId4"/>
              </a:rPr>
              <a:t>Speaking the Same Language</a:t>
            </a:r>
            <a:endParaRPr lang="en-US" dirty="0"/>
          </a:p>
          <a:p>
            <a:r>
              <a:rPr lang="en-US" dirty="0">
                <a:hlinkClick r:id="rId5"/>
              </a:rPr>
              <a:t>The ASAM/AAAP Clinical Practice Guideline on the</a:t>
            </a:r>
          </a:p>
          <a:p>
            <a:pPr marL="223837" lvl="1" indent="0">
              <a:buNone/>
            </a:pPr>
            <a:r>
              <a:rPr lang="en-US" dirty="0">
                <a:hlinkClick r:id="rId5"/>
              </a:rPr>
              <a:t>Management of Stimulant Use Disorder DRAFT</a:t>
            </a:r>
            <a:endParaRPr lang="en-US" dirty="0"/>
          </a:p>
          <a:p>
            <a:pPr marL="342900" indent="-342900"/>
            <a:r>
              <a:rPr lang="en-US" dirty="0">
                <a:hlinkClick r:id="rId6"/>
              </a:rPr>
              <a:t>Appropriate Use of Drug Testing in Clinical Addiction Medicine Consensus Document</a:t>
            </a:r>
            <a:endParaRPr lang="en-US" dirty="0"/>
          </a:p>
          <a:p>
            <a:pPr marL="342900" indent="-342900"/>
            <a:r>
              <a:rPr lang="en-US" dirty="0">
                <a:hlinkClick r:id="rId7"/>
              </a:rPr>
              <a:t>Alcohol Withdrawal Management</a:t>
            </a:r>
            <a:endParaRPr lang="en-US" dirty="0"/>
          </a:p>
          <a:p>
            <a:pPr marL="342900" indent="-342900"/>
            <a:r>
              <a:rPr lang="en-US" dirty="0">
                <a:hlinkClick r:id="rId8"/>
              </a:rPr>
              <a:t>NATIONAL PRACTICE GUIDELINE For the Treatment of Opioid Use Disorder </a:t>
            </a:r>
            <a:endParaRPr lang="en-US" dirty="0"/>
          </a:p>
          <a:p>
            <a:pPr marL="342900" indent="-342900"/>
            <a:endParaRPr lang="en-US" dirty="0"/>
          </a:p>
          <a:p>
            <a:pPr marL="342900" indent="-342900"/>
            <a:endParaRPr lang="en-US" dirty="0"/>
          </a:p>
        </p:txBody>
      </p:sp>
      <p:sp>
        <p:nvSpPr>
          <p:cNvPr id="4" name="Slide Number Placeholder 3">
            <a:extLst>
              <a:ext uri="{FF2B5EF4-FFF2-40B4-BE49-F238E27FC236}">
                <a16:creationId xmlns:a16="http://schemas.microsoft.com/office/drawing/2014/main" id="{B8FFD4D0-35D4-605C-52A8-FD76CE180C05}"/>
              </a:ext>
            </a:extLst>
          </p:cNvPr>
          <p:cNvSpPr>
            <a:spLocks noGrp="1"/>
          </p:cNvSpPr>
          <p:nvPr>
            <p:ph type="sldNum" sz="quarter" idx="12"/>
          </p:nvPr>
        </p:nvSpPr>
        <p:spPr/>
        <p:txBody>
          <a:bodyPr/>
          <a:lstStyle/>
          <a:p>
            <a:fld id="{B9D2C864-9362-43C7-A136-D9C41D93A96D}" type="slidenum">
              <a:rPr lang="en-US" smtClean="0"/>
              <a:t>76</a:t>
            </a:fld>
            <a:endParaRPr lang="en-US"/>
          </a:p>
        </p:txBody>
      </p:sp>
    </p:spTree>
    <p:extLst>
      <p:ext uri="{BB962C8B-B14F-4D97-AF65-F5344CB8AC3E}">
        <p14:creationId xmlns:p14="http://schemas.microsoft.com/office/powerpoint/2010/main" val="13772688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0BDF-389F-4811-A30B-7305D6E59A95}"/>
              </a:ext>
            </a:extLst>
          </p:cNvPr>
          <p:cNvSpPr>
            <a:spLocks noGrp="1"/>
          </p:cNvSpPr>
          <p:nvPr>
            <p:ph type="title"/>
          </p:nvPr>
        </p:nvSpPr>
        <p:spPr>
          <a:xfrm>
            <a:off x="457200" y="137160"/>
            <a:ext cx="8229600" cy="910591"/>
          </a:xfrm>
        </p:spPr>
        <p:txBody>
          <a:bodyPr>
            <a:normAutofit/>
          </a:bodyPr>
          <a:lstStyle/>
          <a:p>
            <a:r>
              <a:rPr lang="en-US" sz="3500" dirty="0" err="1"/>
              <a:t>ForwardHealth</a:t>
            </a:r>
            <a:r>
              <a:rPr lang="en-US" sz="3500" dirty="0"/>
              <a:t> resources</a:t>
            </a:r>
          </a:p>
        </p:txBody>
      </p:sp>
      <p:sp>
        <p:nvSpPr>
          <p:cNvPr id="3" name="Content Placeholder 2">
            <a:extLst>
              <a:ext uri="{FF2B5EF4-FFF2-40B4-BE49-F238E27FC236}">
                <a16:creationId xmlns:a16="http://schemas.microsoft.com/office/drawing/2014/main" id="{2ACB6FB7-1293-4FF4-B304-01E5935DE5A1}"/>
              </a:ext>
            </a:extLst>
          </p:cNvPr>
          <p:cNvSpPr>
            <a:spLocks noGrp="1"/>
          </p:cNvSpPr>
          <p:nvPr>
            <p:ph idx="1"/>
          </p:nvPr>
        </p:nvSpPr>
        <p:spPr>
          <a:xfrm>
            <a:off x="444910" y="1033618"/>
            <a:ext cx="8534400" cy="4248150"/>
          </a:xfrm>
        </p:spPr>
        <p:txBody>
          <a:bodyPr>
            <a:noAutofit/>
          </a:bodyPr>
          <a:lstStyle/>
          <a:p>
            <a:pPr marL="0" indent="0">
              <a:buClr>
                <a:schemeClr val="tx1"/>
              </a:buClr>
              <a:buNone/>
            </a:pPr>
            <a:r>
              <a:rPr lang="en-US" sz="2500" b="1" dirty="0"/>
              <a:t>Residential substance use disorder treatment benefit resources  </a:t>
            </a:r>
          </a:p>
          <a:p>
            <a:pPr>
              <a:buClr>
                <a:schemeClr val="tx1"/>
              </a:buClr>
            </a:pPr>
            <a:r>
              <a:rPr lang="en-US" sz="2000" dirty="0">
                <a:hlinkClick r:id="rId2"/>
              </a:rPr>
              <a:t>https://www.forwardhealth.wi.gov/WIPortal/content/html/news/rsud_resources.html.spage</a:t>
            </a:r>
            <a:r>
              <a:rPr lang="en-US" sz="2000" dirty="0"/>
              <a:t> </a:t>
            </a:r>
          </a:p>
          <a:p>
            <a:pPr>
              <a:buClr>
                <a:schemeClr val="tx1"/>
              </a:buClr>
            </a:pPr>
            <a:endParaRPr lang="en-US" sz="1100" dirty="0"/>
          </a:p>
          <a:p>
            <a:pPr marL="0" indent="0">
              <a:buClr>
                <a:schemeClr val="tx1"/>
              </a:buClr>
              <a:buNone/>
            </a:pPr>
            <a:r>
              <a:rPr lang="en-US" sz="2500" b="1" dirty="0"/>
              <a:t>Medicaid Contact Information</a:t>
            </a:r>
            <a:endParaRPr lang="en-US" sz="2500" b="1" u="sng" dirty="0">
              <a:hlinkClick r:id="rId3">
                <a:extLst>
                  <a:ext uri="{A12FA001-AC4F-418D-AE19-62706E023703}">
                    <ahyp:hlinkClr xmlns:ahyp="http://schemas.microsoft.com/office/drawing/2018/hyperlinkcolor" val="tx"/>
                  </a:ext>
                </a:extLst>
              </a:hlinkClick>
            </a:endParaRPr>
          </a:p>
          <a:p>
            <a:pPr>
              <a:buClr>
                <a:schemeClr val="tx1"/>
              </a:buClr>
            </a:pPr>
            <a:r>
              <a:rPr lang="en-US" sz="2000" dirty="0">
                <a:solidFill>
                  <a:srgbClr val="0000FF"/>
                </a:solidFill>
                <a:hlinkClick r:id="rId3">
                  <a:extLst>
                    <a:ext uri="{A12FA001-AC4F-418D-AE19-62706E023703}">
                      <ahyp:hlinkClr xmlns:ahyp="http://schemas.microsoft.com/office/drawing/2018/hyperlinkcolor" val="tx"/>
                    </a:ext>
                  </a:extLst>
                </a:hlinkClick>
              </a:rPr>
              <a:t>DHSMedicaidSUD@dhs.wisconsin.gov</a:t>
            </a:r>
            <a:r>
              <a:rPr lang="en-US" sz="2000" dirty="0"/>
              <a:t> </a:t>
            </a:r>
          </a:p>
          <a:p>
            <a:pPr>
              <a:buClr>
                <a:schemeClr val="tx1"/>
              </a:buClr>
            </a:pPr>
            <a:r>
              <a:rPr lang="en-US" sz="2000" dirty="0"/>
              <a:t>Provider Services: 800-947-9627    </a:t>
            </a:r>
          </a:p>
          <a:p>
            <a:pPr>
              <a:buClr>
                <a:schemeClr val="tx1"/>
              </a:buClr>
            </a:pPr>
            <a:r>
              <a:rPr lang="en-US" sz="2000" dirty="0"/>
              <a:t>Portal Help Desk: 866-908-1363</a:t>
            </a:r>
          </a:p>
          <a:p>
            <a:pPr marL="0" indent="0">
              <a:buClr>
                <a:schemeClr val="tx1"/>
              </a:buClr>
              <a:buNone/>
            </a:pPr>
            <a:endParaRPr lang="en-US" sz="1100" b="1" dirty="0"/>
          </a:p>
          <a:p>
            <a:pPr marL="0" indent="0">
              <a:buClr>
                <a:schemeClr val="tx1"/>
              </a:buClr>
              <a:buNone/>
            </a:pPr>
            <a:r>
              <a:rPr lang="en-US" sz="2500" b="1" dirty="0"/>
              <a:t>Find your provider relations representative</a:t>
            </a:r>
          </a:p>
          <a:p>
            <a:pPr>
              <a:buClr>
                <a:schemeClr val="tx1"/>
              </a:buClr>
            </a:pPr>
            <a:r>
              <a:rPr lang="en-US" sz="2000" dirty="0">
                <a:hlinkClick r:id="rId4"/>
              </a:rPr>
              <a:t>https://www.forwardhealth.wi.gov/WIPortal/content/provider/pdf/fieldrepguide.pdf.spage</a:t>
            </a:r>
            <a:r>
              <a:rPr lang="en-US" sz="2000" dirty="0"/>
              <a:t> </a:t>
            </a:r>
          </a:p>
          <a:p>
            <a:pPr>
              <a:buClr>
                <a:schemeClr val="tx1"/>
              </a:buClr>
              <a:buFont typeface="Arial" panose="020B0604020202020204" pitchFamily="34" charset="0"/>
              <a:buChar char="•"/>
            </a:pPr>
            <a:endParaRPr lang="en-US" sz="1500" dirty="0"/>
          </a:p>
          <a:p>
            <a:pPr marL="0" indent="0">
              <a:buNone/>
            </a:pPr>
            <a:endParaRPr lang="en-US" sz="1600" dirty="0"/>
          </a:p>
          <a:p>
            <a:pPr marL="0" indent="0">
              <a:buNone/>
            </a:pPr>
            <a:r>
              <a:rPr lang="en-US" dirty="0"/>
              <a:t>  </a:t>
            </a:r>
          </a:p>
        </p:txBody>
      </p:sp>
    </p:spTree>
    <p:extLst>
      <p:ext uri="{BB962C8B-B14F-4D97-AF65-F5344CB8AC3E}">
        <p14:creationId xmlns:p14="http://schemas.microsoft.com/office/powerpoint/2010/main" val="310122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459E8D-EB29-CFB3-D6E8-3DCB9CE9F4B5}"/>
              </a:ext>
            </a:extLst>
          </p:cNvPr>
          <p:cNvSpPr>
            <a:spLocks noGrp="1"/>
          </p:cNvSpPr>
          <p:nvPr>
            <p:ph type="title"/>
          </p:nvPr>
        </p:nvSpPr>
        <p:spPr/>
        <p:txBody>
          <a:bodyPr/>
          <a:lstStyle/>
          <a:p>
            <a:r>
              <a:rPr lang="en-US" dirty="0"/>
              <a:t>Intake &amp; Sufficient Assessment</a:t>
            </a:r>
          </a:p>
        </p:txBody>
      </p:sp>
      <p:sp>
        <p:nvSpPr>
          <p:cNvPr id="2" name="Slide Number Placeholder 1">
            <a:extLst>
              <a:ext uri="{FF2B5EF4-FFF2-40B4-BE49-F238E27FC236}">
                <a16:creationId xmlns:a16="http://schemas.microsoft.com/office/drawing/2014/main" id="{2B61AE56-042A-DCDF-9ECC-5CEA8744DFA6}"/>
              </a:ext>
            </a:extLst>
          </p:cNvPr>
          <p:cNvSpPr>
            <a:spLocks noGrp="1"/>
          </p:cNvSpPr>
          <p:nvPr>
            <p:ph type="sldNum" sz="quarter" idx="10"/>
          </p:nvPr>
        </p:nvSpPr>
        <p:spPr/>
        <p:txBody>
          <a:bodyPr/>
          <a:lstStyle/>
          <a:p>
            <a:fld id="{B9D2C864-9362-43C7-A136-D9C41D93A96D}" type="slidenum">
              <a:rPr lang="en-US" smtClean="0"/>
              <a:t>8</a:t>
            </a:fld>
            <a:endParaRPr lang="en-US"/>
          </a:p>
        </p:txBody>
      </p:sp>
      <p:sp>
        <p:nvSpPr>
          <p:cNvPr id="4" name="Content Placeholder 3">
            <a:extLst>
              <a:ext uri="{FF2B5EF4-FFF2-40B4-BE49-F238E27FC236}">
                <a16:creationId xmlns:a16="http://schemas.microsoft.com/office/drawing/2014/main" id="{30E66B47-853D-A671-71CE-FB2CBB6F85C6}"/>
              </a:ext>
            </a:extLst>
          </p:cNvPr>
          <p:cNvSpPr>
            <a:spLocks noGrp="1"/>
          </p:cNvSpPr>
          <p:nvPr>
            <p:ph sz="quarter" idx="11"/>
          </p:nvPr>
        </p:nvSpPr>
        <p:spPr>
          <a:xfrm>
            <a:off x="457200" y="1289303"/>
            <a:ext cx="8229600" cy="3751803"/>
          </a:xfrm>
        </p:spPr>
        <p:txBody>
          <a:bodyPr>
            <a:normAutofit/>
          </a:bodyPr>
          <a:lstStyle/>
          <a:p>
            <a:r>
              <a:rPr lang="en-US" dirty="0"/>
              <a:t>For SUD services, the initial screening which includes a sufficient assessment of dimensional risk and severity of need is completed upon the client’s admission to treatment. </a:t>
            </a:r>
          </a:p>
          <a:p>
            <a:pPr marL="0" indent="0">
              <a:buNone/>
            </a:pPr>
            <a:endParaRPr lang="en-US" dirty="0"/>
          </a:p>
          <a:p>
            <a:r>
              <a:rPr lang="en-US" dirty="0"/>
              <a:t>What does the client want and why now</a:t>
            </a:r>
          </a:p>
          <a:p>
            <a:endParaRPr lang="en-US" dirty="0"/>
          </a:p>
          <a:p>
            <a:r>
              <a:rPr lang="en-US" dirty="0"/>
              <a:t>What are the immediate needs or imminent risk in each of the dimensions?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736154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
            <a:extLst>
              <a:ext uri="{FF2B5EF4-FFF2-40B4-BE49-F238E27FC236}">
                <a16:creationId xmlns:a16="http://schemas.microsoft.com/office/drawing/2014/main" id="{13CF411B-542A-4ABC-A942-4B0EA487BD00}"/>
              </a:ext>
            </a:extLst>
          </p:cNvPr>
          <p:cNvSpPr/>
          <p:nvPr/>
        </p:nvSpPr>
        <p:spPr>
          <a:xfrm>
            <a:off x="546652" y="1"/>
            <a:ext cx="8597348" cy="939452"/>
          </a:xfrm>
          <a:prstGeom prst="rect">
            <a:avLst/>
          </a:prstGeom>
          <a:solidFill>
            <a:srgbClr val="FFFFFF"/>
          </a:solidFill>
        </p:spPr>
      </p:sp>
      <p:sp>
        <p:nvSpPr>
          <p:cNvPr id="5" name="Object 2">
            <a:extLst>
              <a:ext uri="{FF2B5EF4-FFF2-40B4-BE49-F238E27FC236}">
                <a16:creationId xmlns:a16="http://schemas.microsoft.com/office/drawing/2014/main" id="{F735414F-6188-4EAA-B56A-CC1996EDEC28}"/>
              </a:ext>
            </a:extLst>
          </p:cNvPr>
          <p:cNvSpPr/>
          <p:nvPr/>
        </p:nvSpPr>
        <p:spPr>
          <a:xfrm>
            <a:off x="609600" y="371475"/>
            <a:ext cx="8275984" cy="856442"/>
          </a:xfrm>
          <a:prstGeom prst="rect">
            <a:avLst/>
          </a:prstGeom>
          <a:noFill/>
        </p:spPr>
        <p:txBody>
          <a:bodyPr wrap="square" lIns="0" tIns="0" rIns="0" bIns="0" rtlCol="0" anchor="t"/>
          <a:lstStyle/>
          <a:p>
            <a:pPr>
              <a:lnSpc>
                <a:spcPts val="2595"/>
              </a:lnSpc>
              <a:spcAft>
                <a:spcPts val="450"/>
              </a:spcAft>
            </a:pPr>
            <a:r>
              <a:rPr lang="en-US" sz="3500" dirty="0">
                <a:solidFill>
                  <a:srgbClr val="003D78"/>
                </a:solidFill>
                <a:latin typeface="+mj-lt"/>
                <a:ea typeface="Source Sans Pro Light" pitchFamily="34" charset="-122"/>
              </a:rPr>
              <a:t>Assessing immediate needs</a:t>
            </a:r>
            <a:endParaRPr lang="en-US" sz="3500" dirty="0">
              <a:solidFill>
                <a:srgbClr val="003D78"/>
              </a:solidFill>
              <a:latin typeface="+mj-lt"/>
            </a:endParaRPr>
          </a:p>
        </p:txBody>
      </p:sp>
      <p:sp>
        <p:nvSpPr>
          <p:cNvPr id="6" name="Object 4">
            <a:extLst>
              <a:ext uri="{FF2B5EF4-FFF2-40B4-BE49-F238E27FC236}">
                <a16:creationId xmlns:a16="http://schemas.microsoft.com/office/drawing/2014/main" id="{433CB84D-0F31-433C-A799-75FB96CD49BB}"/>
              </a:ext>
            </a:extLst>
          </p:cNvPr>
          <p:cNvSpPr/>
          <p:nvPr/>
        </p:nvSpPr>
        <p:spPr>
          <a:xfrm>
            <a:off x="477079" y="1689652"/>
            <a:ext cx="8408505" cy="3110948"/>
          </a:xfrm>
          <a:prstGeom prst="rect">
            <a:avLst/>
          </a:prstGeom>
          <a:noFill/>
        </p:spPr>
        <p:txBody>
          <a:bodyPr wrap="square" lIns="0" tIns="0" rIns="0" bIns="0" rtlCol="0" anchor="t"/>
          <a:lstStyle/>
          <a:p>
            <a:pPr marL="257175" indent="-257175">
              <a:lnSpc>
                <a:spcPts val="2325"/>
              </a:lnSpc>
              <a:spcBef>
                <a:spcPts val="900"/>
              </a:spcBef>
              <a:spcAft>
                <a:spcPts val="450"/>
              </a:spcAft>
              <a:buFont typeface="Arial" panose="020B0604020202020204" pitchFamily="34" charset="0"/>
              <a:buChar char="•"/>
            </a:pPr>
            <a:endParaRPr lang="en-US" sz="1500">
              <a:solidFill>
                <a:srgbClr val="FFFFFF"/>
              </a:solidFill>
              <a:latin typeface="Lato" panose="020F0502020204030203" pitchFamily="34" charset="0"/>
              <a:ea typeface="Source Sans Pro" pitchFamily="34" charset="-122"/>
              <a:cs typeface="Source Sans Pro" pitchFamily="34" charset="-120"/>
            </a:endParaRPr>
          </a:p>
        </p:txBody>
      </p:sp>
      <p:sp>
        <p:nvSpPr>
          <p:cNvPr id="7" name="TextBox 6">
            <a:extLst>
              <a:ext uri="{FF2B5EF4-FFF2-40B4-BE49-F238E27FC236}">
                <a16:creationId xmlns:a16="http://schemas.microsoft.com/office/drawing/2014/main" id="{F38083A6-8569-434F-97AB-CD42A84DD391}"/>
              </a:ext>
            </a:extLst>
          </p:cNvPr>
          <p:cNvSpPr txBox="1"/>
          <p:nvPr/>
        </p:nvSpPr>
        <p:spPr>
          <a:xfrm>
            <a:off x="606701" y="1310927"/>
            <a:ext cx="8408505" cy="4113947"/>
          </a:xfrm>
          <a:prstGeom prst="rect">
            <a:avLst/>
          </a:prstGeom>
          <a:noFill/>
        </p:spPr>
        <p:txBody>
          <a:bodyPr wrap="square">
            <a:spAutoFit/>
          </a:bodyPr>
          <a:lstStyle/>
          <a:p>
            <a:pPr defTabSz="685835">
              <a:defRPr/>
            </a:pPr>
            <a:r>
              <a:rPr lang="en-US" sz="2500" b="1" i="1" dirty="0">
                <a:ea typeface="Lato" panose="020F0502020204030203" pitchFamily="34" charset="0"/>
                <a:cs typeface="Lato" panose="020F0502020204030203" pitchFamily="34" charset="0"/>
              </a:rPr>
              <a:t>D1. Acute intoxication and/or withdrawal potential </a:t>
            </a:r>
            <a:r>
              <a:rPr lang="en-US" sz="2500" dirty="0">
                <a:ea typeface="Lato" panose="020F0502020204030203" pitchFamily="34" charset="0"/>
                <a:cs typeface="Lato" panose="020F0502020204030203" pitchFamily="34" charset="0"/>
              </a:rPr>
              <a:t>Currently having severe, life-threatening and/or similar withdrawal symptoms.</a:t>
            </a:r>
            <a:br>
              <a:rPr lang="en-US" sz="2500" dirty="0">
                <a:ea typeface="Lato" panose="020F0502020204030203" pitchFamily="34" charset="0"/>
                <a:cs typeface="Lato" panose="020F0502020204030203" pitchFamily="34" charset="0"/>
              </a:rPr>
            </a:br>
            <a:endParaRPr lang="en-US" sz="2500" dirty="0">
              <a:ea typeface="Lato" panose="020F0502020204030203" pitchFamily="34" charset="0"/>
              <a:cs typeface="Lato" panose="020F0502020204030203" pitchFamily="34" charset="0"/>
            </a:endParaRPr>
          </a:p>
          <a:p>
            <a:pPr defTabSz="685835">
              <a:defRPr/>
            </a:pPr>
            <a:r>
              <a:rPr lang="en-US" sz="2500" b="1" i="1" dirty="0">
                <a:ea typeface="Lato" panose="020F0502020204030203" pitchFamily="34" charset="0"/>
                <a:cs typeface="Lato" panose="020F0502020204030203" pitchFamily="34" charset="0"/>
              </a:rPr>
              <a:t>D2. Biomedical conditions and complications</a:t>
            </a:r>
          </a:p>
          <a:p>
            <a:pPr defTabSz="685835">
              <a:defRPr/>
            </a:pPr>
            <a:r>
              <a:rPr lang="en-US" sz="2500" dirty="0">
                <a:ea typeface="Lato" panose="020F0502020204030203" pitchFamily="34" charset="0"/>
                <a:cs typeface="Lato" panose="020F0502020204030203" pitchFamily="34" charset="0"/>
              </a:rPr>
              <a:t>Any current, severe health problems.</a:t>
            </a:r>
          </a:p>
          <a:p>
            <a:pPr lvl="2" defTabSz="685835">
              <a:spcBef>
                <a:spcPts val="750"/>
              </a:spcBef>
              <a:defRPr/>
            </a:pPr>
            <a:endParaRPr lang="en-US" sz="1650" dirty="0">
              <a:latin typeface="Lato" panose="020F0502020204030203" pitchFamily="34" charset="0"/>
              <a:ea typeface="Lato" panose="020F0502020204030203" pitchFamily="34" charset="0"/>
              <a:cs typeface="Lato" panose="020F0502020204030203" pitchFamily="34" charset="0"/>
            </a:endParaRPr>
          </a:p>
          <a:p>
            <a:pPr lvl="2" defTabSz="685835">
              <a:spcBef>
                <a:spcPts val="750"/>
              </a:spcBef>
              <a:defRPr/>
            </a:pPr>
            <a:endParaRPr lang="en-US" sz="1500" i="1" dirty="0"/>
          </a:p>
          <a:p>
            <a:pPr lvl="2" defTabSz="685835">
              <a:spcBef>
                <a:spcPts val="750"/>
              </a:spcBef>
              <a:defRPr/>
            </a:pPr>
            <a:endParaRPr lang="en-US" sz="1500" i="1" dirty="0"/>
          </a:p>
          <a:p>
            <a:pPr lvl="2" defTabSz="685835">
              <a:spcBef>
                <a:spcPts val="750"/>
              </a:spcBef>
              <a:defRPr/>
            </a:pPr>
            <a:r>
              <a:rPr lang="en-US" sz="1500" i="1" dirty="0"/>
              <a:t>                    *The term “</a:t>
            </a:r>
            <a:r>
              <a:rPr lang="en-US" sz="1500" b="1" i="1" dirty="0">
                <a:solidFill>
                  <a:srgbClr val="FF0000"/>
                </a:solidFill>
              </a:rPr>
              <a:t>detoxification</a:t>
            </a:r>
            <a:r>
              <a:rPr lang="en-US" sz="1500" i="1" dirty="0"/>
              <a:t>” is changed to “</a:t>
            </a:r>
            <a:r>
              <a:rPr lang="en-US" sz="1500" b="1" i="1" dirty="0">
                <a:solidFill>
                  <a:srgbClr val="00B050"/>
                </a:solidFill>
              </a:rPr>
              <a:t>withdrawal management</a:t>
            </a:r>
            <a:r>
              <a:rPr lang="en-US" sz="1500" i="1" dirty="0"/>
              <a:t>.”</a:t>
            </a:r>
            <a:endParaRPr lang="en-US" sz="1500" i="1" dirty="0">
              <a:ea typeface="Lato" panose="020F0502020204030203" pitchFamily="34" charset="0"/>
              <a:cs typeface="Lato" panose="020F0502020204030203" pitchFamily="34" charset="0"/>
            </a:endParaRPr>
          </a:p>
          <a:p>
            <a:pPr marL="428625" indent="-428625" defTabSz="685835">
              <a:spcBef>
                <a:spcPts val="750"/>
              </a:spcBef>
              <a:buFont typeface="+mj-lt"/>
              <a:buAutoNum type="arabicPeriod"/>
              <a:defRPr/>
            </a:pPr>
            <a:endParaRPr lang="en-US" sz="1650" dirty="0">
              <a:solidFill>
                <a:prstClr val="white"/>
              </a:solidFill>
              <a:latin typeface="Lato" panose="020F0502020204030203"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35375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HS PP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4  -  Read-Only" id="{2A74A678-FF85-4287-A18B-B2DA6F62640E}" vid="{E14089B7-7FCF-4B4B-BA39-7EB7051167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ExpireDateSaved xmlns="http://schemas.microsoft.com/sharepoint/v3" xsi:nil="true"/>
    <_dlc_ExpireDate xmlns="http://schemas.microsoft.com/sharepoint/v3">2016-12-26T19:31:12+00:00</_dlc_ExpireDate>
  </documentManagement>
</p:properties>
</file>

<file path=customXml/item3.xml><?xml version="1.0" encoding="utf-8"?>
<?mso-contentType ?>
<p:Policy xmlns:p="office.server.policy" id="" local="true">
  <p:Name>Document</p:Name>
  <p:Description/>
  <p:Statement/>
  <p:PolicyItems>
    <p:PolicyItem featureId="Microsoft.Office.RecordsManagement.PolicyFeatures.Expiration" staticId="0x010100A5FE6FE248F05D41A7A66833E66EC9B3|-1520387817" UniqueId="faf7ea42-74b7-4c11-99cc-03e3d934164c">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14</number>
                  <property>Created</property>
                  <propertyId>8c06beca-0777-48f7-91c7-6da68bc07b69</propertyId>
                  <period>days</period>
                </formula>
                <action type="action" id="Microsoft.Office.RecordsManagement.PolicyFeatures.Expiration.Action.Delete"/>
              </data>
            </stages>
          </Schedule>
        </Schedules>
      </p:CustomData>
    </p:PolicyItem>
  </p:PolicyItems>
</p:Policy>
</file>

<file path=customXml/item4.xml><?xml version="1.0" encoding="utf-8"?>
<ct:contentTypeSchema xmlns:ct="http://schemas.microsoft.com/office/2006/metadata/contentType" xmlns:ma="http://schemas.microsoft.com/office/2006/metadata/properties/metaAttributes" ct:_="" ma:_="" ma:contentTypeName="Document" ma:contentTypeID="0x010100A5FE6FE248F05D41A7A66833E66EC9B3" ma:contentTypeVersion="6" ma:contentTypeDescription="Create a new document." ma:contentTypeScope="" ma:versionID="4fe1017329e2f4579024bd68074d7bbd">
  <xsd:schema xmlns:xsd="http://www.w3.org/2001/XMLSchema" xmlns:xs="http://www.w3.org/2001/XMLSchema" xmlns:p="http://schemas.microsoft.com/office/2006/metadata/properties" xmlns:ns1="http://schemas.microsoft.com/sharepoint/v3" targetNamespace="http://schemas.microsoft.com/office/2006/metadata/properties" ma:root="true" ma:fieldsID="9d3ddb2664c569c3ea0a0d814c2ebde9" ns1:_="">
    <xsd:import namespace="http://schemas.microsoft.com/sharepoint/v3"/>
    <xsd:element name="properties">
      <xsd:complexType>
        <xsd:sequence>
          <xsd:element name="documentManagement">
            <xsd:complexType>
              <xsd:all>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9" nillable="true" ma:displayName="Exempt from Policy" ma:hidden="true" ma:internalName="_dlc_Exempt" ma:readOnly="true">
      <xsd:simpleType>
        <xsd:restriction base="dms:Unknown"/>
      </xsd:simpleType>
    </xsd:element>
    <xsd:element name="_dlc_ExpireDateSaved" ma:index="10" nillable="true" ma:displayName="Original Expiration Date" ma:hidden="true" ma:internalName="_dlc_ExpireDateSaved" ma:readOnly="true">
      <xsd:simpleType>
        <xsd:restriction base="dms:DateTime"/>
      </xsd:simpleType>
    </xsd:element>
    <xsd:element name="_dlc_ExpireDate" ma:index="11" nillable="true" ma:displayName="Expiration Date" ma:description="" ma:hidden="true" ma:indexed="true" ma:internalName="_dlc_ExpireDat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A3D70-BEA5-4502-938D-D3B11D75AF19}">
  <ds:schemaRefs>
    <ds:schemaRef ds:uri="http://schemas.microsoft.com/sharepoint/v3/contenttype/forms"/>
  </ds:schemaRefs>
</ds:datastoreItem>
</file>

<file path=customXml/itemProps2.xml><?xml version="1.0" encoding="utf-8"?>
<ds:datastoreItem xmlns:ds="http://schemas.openxmlformats.org/officeDocument/2006/customXml" ds:itemID="{1BE21F0B-0998-4ED9-83DC-C8058AC3B2A0}">
  <ds:schemaRefs>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264D2FAA-3572-4F88-B16E-56360247EEE0}">
  <ds:schemaRefs>
    <ds:schemaRef ds:uri="office.server.policy"/>
  </ds:schemaRefs>
</ds:datastoreItem>
</file>

<file path=customXml/itemProps4.xml><?xml version="1.0" encoding="utf-8"?>
<ds:datastoreItem xmlns:ds="http://schemas.openxmlformats.org/officeDocument/2006/customXml" ds:itemID="{1703F556-5FB6-4CB1-AB0B-940CD63F44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ppttemplate4</Template>
  <TotalTime>7132</TotalTime>
  <Words>10236</Words>
  <Application>Microsoft Office PowerPoint</Application>
  <PresentationFormat>On-screen Show (16:9)</PresentationFormat>
  <Paragraphs>916</Paragraphs>
  <Slides>77</Slides>
  <Notes>56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77</vt:i4>
      </vt:variant>
    </vt:vector>
  </HeadingPairs>
  <TitlesOfParts>
    <vt:vector size="87" baseType="lpstr">
      <vt:lpstr>Arial</vt:lpstr>
      <vt:lpstr>Calibri</vt:lpstr>
      <vt:lpstr>Courier New</vt:lpstr>
      <vt:lpstr>inherit</vt:lpstr>
      <vt:lpstr>Inter</vt:lpstr>
      <vt:lpstr>Lato</vt:lpstr>
      <vt:lpstr>Times New Roman</vt:lpstr>
      <vt:lpstr>Verdana</vt:lpstr>
      <vt:lpstr>Wingdings</vt:lpstr>
      <vt:lpstr>Office Theme</vt:lpstr>
      <vt:lpstr> The ASAM Criteria-Advanced Edition </vt:lpstr>
      <vt:lpstr>    Copyright notice    </vt:lpstr>
      <vt:lpstr>Paper-based ASAM Criteria Assessment Interview Guide</vt:lpstr>
      <vt:lpstr> The ASAM Criteria  fourth edition development </vt:lpstr>
      <vt:lpstr>Subsequent 2024-2026 Volumes</vt:lpstr>
      <vt:lpstr>PowerPoint Presentation</vt:lpstr>
      <vt:lpstr>PowerPoint Presentation</vt:lpstr>
      <vt:lpstr>Intake &amp; Sufficient Assessment</vt:lpstr>
      <vt:lpstr>PowerPoint Presentation</vt:lpstr>
      <vt:lpstr>PowerPoint Presentation</vt:lpstr>
      <vt:lpstr>PowerPoint Presentation</vt:lpstr>
      <vt:lpstr>Six dimensions</vt:lpstr>
      <vt:lpstr>PowerPoint Presentation</vt:lpstr>
      <vt:lpstr>PowerPoint Presentation</vt:lpstr>
      <vt:lpstr>PowerPoint Presentation</vt:lpstr>
      <vt:lpstr>PowerPoint Presentation</vt:lpstr>
      <vt:lpstr>Withdrawal management</vt:lpstr>
      <vt:lpstr>PowerPoint Presentation</vt:lpstr>
      <vt:lpstr>PowerPoint Presentation</vt:lpstr>
      <vt:lpstr>Interactions across dimensions</vt:lpstr>
      <vt:lpstr>What guides placement?</vt:lpstr>
      <vt:lpstr>The least intensive, but safe, level of care...” </vt:lpstr>
      <vt:lpstr>Let's do a warm-up case study together</vt:lpstr>
      <vt:lpstr>Handout #1</vt:lpstr>
      <vt:lpstr>Let’s meet Mr. U.</vt:lpstr>
      <vt:lpstr>PowerPoint Presentation</vt:lpstr>
      <vt:lpstr>PowerPoint Presentation</vt:lpstr>
      <vt:lpstr>Patient Demographic Information</vt:lpstr>
      <vt:lpstr>Dimension 1  </vt:lpstr>
      <vt:lpstr> Dimension 1  </vt:lpstr>
      <vt:lpstr>CIWA-Ar Score </vt:lpstr>
      <vt:lpstr>Poll #1</vt:lpstr>
      <vt:lpstr>Mr. U- Dimension 1 Rating</vt:lpstr>
      <vt:lpstr> Dimension 2  </vt:lpstr>
      <vt:lpstr>Poll #2</vt:lpstr>
      <vt:lpstr>Mr. U- Dimension 2 Rating</vt:lpstr>
      <vt:lpstr>Dimension 3 </vt:lpstr>
      <vt:lpstr>Poll #3</vt:lpstr>
      <vt:lpstr>Mr. U- Dimension 3 Rating</vt:lpstr>
      <vt:lpstr> Dimension 4  </vt:lpstr>
      <vt:lpstr>Poll #4</vt:lpstr>
      <vt:lpstr>Mr. U- Dimension 4 Rating</vt:lpstr>
      <vt:lpstr> Dimension 5 </vt:lpstr>
      <vt:lpstr> Dimension 5 (continued) </vt:lpstr>
      <vt:lpstr>Poll #5</vt:lpstr>
      <vt:lpstr>Mr. U- Dimension 5 Rating</vt:lpstr>
      <vt:lpstr> Dimension 6 </vt:lpstr>
      <vt:lpstr> Dimension 6 (Continued) </vt:lpstr>
      <vt:lpstr>Poll #6</vt:lpstr>
      <vt:lpstr>Mr. U- Dimension 6 Rating</vt:lpstr>
      <vt:lpstr>Six Dimensions  of Multidimensional Assessment</vt:lpstr>
      <vt:lpstr>Mr. U’s treatment Plan </vt:lpstr>
      <vt:lpstr> What Level of care would you recommend for Mr. U?  Let me give you some questions that may help you decide…….  </vt:lpstr>
      <vt:lpstr>Prompting questions:  </vt:lpstr>
      <vt:lpstr>Prompting questions:</vt:lpstr>
      <vt:lpstr>Prompting questions:</vt:lpstr>
      <vt:lpstr>Prompting questions:</vt:lpstr>
      <vt:lpstr>Prompting questions:</vt:lpstr>
      <vt:lpstr>Withdrawal Management (WM)</vt:lpstr>
      <vt:lpstr>Recommended Level of Care</vt:lpstr>
      <vt:lpstr>Recommendations for Mr. U</vt:lpstr>
      <vt:lpstr>Disclaimer </vt:lpstr>
      <vt:lpstr>Now it is your turn</vt:lpstr>
      <vt:lpstr>ASAM Criteria 7-Steps</vt:lpstr>
      <vt:lpstr>Stephanie</vt:lpstr>
      <vt:lpstr>Six Dimensions  of Multidimensional Assessment</vt:lpstr>
      <vt:lpstr>ASAM Criteria 7-Steps</vt:lpstr>
      <vt:lpstr>PowerPoint Presentation</vt:lpstr>
      <vt:lpstr>Individual Treatment Plan Creation  </vt:lpstr>
      <vt:lpstr>Individual Treatment Plan Creation  </vt:lpstr>
      <vt:lpstr>Individual Treatment Plan Creation  </vt:lpstr>
      <vt:lpstr>Individual Treatment Plan Creation  </vt:lpstr>
      <vt:lpstr>PowerPoint Presentation</vt:lpstr>
      <vt:lpstr>If you have questions </vt:lpstr>
      <vt:lpstr>DHS 75 &amp; ASAM Resources</vt:lpstr>
      <vt:lpstr>  National Practice Clinical Guidelines </vt:lpstr>
      <vt:lpstr>ForwardHealth resources</vt:lpstr>
    </vt:vector>
  </TitlesOfParts>
  <Company>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Chauhan, Saima T - DHS</dc:creator>
  <cp:lastModifiedBy>Chauhan, Saima T</cp:lastModifiedBy>
  <cp:revision>289</cp:revision>
  <cp:lastPrinted>2022-04-25T13:46:35Z</cp:lastPrinted>
  <dcterms:created xsi:type="dcterms:W3CDTF">2022-04-19T19:02:37Z</dcterms:created>
  <dcterms:modified xsi:type="dcterms:W3CDTF">2023-07-12T20:57:10Z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0x010100A5FE6FE248F05D41A7A66833E66EC9B3</vt:lpwstr>
  </property>
  <property fmtid="{D5CDD505-2E9C-101B-9397-08002B2CF9AE}" pid="3" name="_dlc_policyId">
    <vt:lpwstr>0x010100A5FE6FE248F05D41A7A66833E66EC9B3|-1520387817</vt:lpwstr>
  </property>
  <property fmtid="{D5CDD505-2E9C-101B-9397-08002B2CF9AE}" pid="4" name="ItemRetentionFormula">
    <vt:lpwstr>&lt;formula id="Microsoft.Office.RecordsManagement.PolicyFeatures.Expiration.Formula.BuiltIn"&gt;&lt;number&gt;14&lt;/number&gt;&lt;property&gt;Created&lt;/property&gt;&lt;propertyId&gt;8c06beca-0777-48f7-91c7-6da68bc07b69&lt;/propertyId&gt;&lt;period&gt;days&lt;/period&gt;&lt;/formula&gt;</vt:lpwstr>
  </property>
</Properties>
</file>