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978" r:id="rId5"/>
    <p:sldId id="979" r:id="rId6"/>
    <p:sldId id="981" r:id="rId7"/>
    <p:sldId id="257" r:id="rId8"/>
    <p:sldId id="1700" r:id="rId9"/>
    <p:sldId id="995" r:id="rId10"/>
    <p:sldId id="1007" r:id="rId11"/>
    <p:sldId id="996" r:id="rId12"/>
    <p:sldId id="1721" r:id="rId13"/>
    <p:sldId id="1704" r:id="rId14"/>
    <p:sldId id="1715" r:id="rId15"/>
    <p:sldId id="1714" r:id="rId16"/>
    <p:sldId id="1716" r:id="rId17"/>
    <p:sldId id="1009" r:id="rId18"/>
    <p:sldId id="1717" r:id="rId19"/>
    <p:sldId id="1010" r:id="rId20"/>
    <p:sldId id="1722" r:id="rId21"/>
    <p:sldId id="990" r:id="rId22"/>
    <p:sldId id="999" r:id="rId23"/>
    <p:sldId id="1021" r:id="rId24"/>
    <p:sldId id="334" r:id="rId25"/>
    <p:sldId id="1022" r:id="rId26"/>
    <p:sldId id="1023" r:id="rId27"/>
    <p:sldId id="1024" r:id="rId28"/>
    <p:sldId id="1001" r:id="rId29"/>
    <p:sldId id="1026" r:id="rId30"/>
    <p:sldId id="1698" r:id="rId31"/>
    <p:sldId id="1006" r:id="rId32"/>
    <p:sldId id="1706" r:id="rId33"/>
    <p:sldId id="1707" r:id="rId34"/>
    <p:sldId id="1708" r:id="rId35"/>
    <p:sldId id="1711" r:id="rId36"/>
    <p:sldId id="1719" r:id="rId37"/>
    <p:sldId id="1720" r:id="rId38"/>
    <p:sldId id="994"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BAF67"/>
    <a:srgbClr val="FCEAD5"/>
    <a:srgbClr val="CC1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82" autoAdjust="0"/>
    <p:restoredTop sz="50664" autoAdjust="0"/>
  </p:normalViewPr>
  <p:slideViewPr>
    <p:cSldViewPr snapToGrid="0" showGuides="1">
      <p:cViewPr varScale="1">
        <p:scale>
          <a:sx n="37" d="100"/>
          <a:sy n="37" d="100"/>
        </p:scale>
        <p:origin x="1764" y="54"/>
      </p:cViewPr>
      <p:guideLst>
        <p:guide orient="horz" pos="2160"/>
        <p:guide pos="3840"/>
      </p:guideLst>
    </p:cSldViewPr>
  </p:slideViewPr>
  <p:notesTextViewPr>
    <p:cViewPr>
      <p:scale>
        <a:sx n="1" d="1"/>
        <a:sy n="1" d="1"/>
      </p:scale>
      <p:origin x="0" y="0"/>
    </p:cViewPr>
  </p:notesTextViewPr>
  <p:sorterViewPr>
    <p:cViewPr>
      <p:scale>
        <a:sx n="90" d="100"/>
        <a:sy n="90" d="100"/>
      </p:scale>
      <p:origin x="0" y="-3348"/>
    </p:cViewPr>
  </p:sorterViewPr>
  <p:notesViewPr>
    <p:cSldViewPr snapToGrid="0">
      <p:cViewPr varScale="1">
        <p:scale>
          <a:sx n="55" d="100"/>
          <a:sy n="55" d="100"/>
        </p:scale>
        <p:origin x="28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moun\Desktop\ECHO.Jan\PubMed_Timeline_Results_by_Year(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PubMed</a:t>
            </a:r>
            <a:r>
              <a:rPr lang="en-US" sz="2400" baseline="0"/>
              <a:t> search: "fourth trimester"</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PubMed_Timeline_Results_by_Year!$B$1</c:f>
              <c:strCache>
                <c:ptCount val="1"/>
                <c:pt idx="0">
                  <c:v>Count</c:v>
                </c:pt>
              </c:strCache>
            </c:strRef>
          </c:tx>
          <c:spPr>
            <a:solidFill>
              <a:schemeClr val="accent1"/>
            </a:solidFill>
            <a:ln>
              <a:noFill/>
            </a:ln>
            <a:effectLst/>
          </c:spPr>
          <c:invertIfNegative val="0"/>
          <c:cat>
            <c:numRef>
              <c:f>PubMed_Timeline_Results_by_Year!$A$2:$A$44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1996</c:v>
                </c:pt>
                <c:pt idx="19">
                  <c:v>1998</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PubMed_Timeline_Results_by_Year!$B$2:$B$44</c:f>
              <c:numCache>
                <c:formatCode>General</c:formatCode>
                <c:ptCount val="43"/>
                <c:pt idx="0">
                  <c:v>1</c:v>
                </c:pt>
                <c:pt idx="1">
                  <c:v>0</c:v>
                </c:pt>
                <c:pt idx="2">
                  <c:v>1</c:v>
                </c:pt>
                <c:pt idx="3">
                  <c:v>0</c:v>
                </c:pt>
                <c:pt idx="4">
                  <c:v>0</c:v>
                </c:pt>
                <c:pt idx="5">
                  <c:v>1</c:v>
                </c:pt>
                <c:pt idx="6">
                  <c:v>0</c:v>
                </c:pt>
                <c:pt idx="7">
                  <c:v>0</c:v>
                </c:pt>
                <c:pt idx="8">
                  <c:v>0</c:v>
                </c:pt>
                <c:pt idx="9">
                  <c:v>0</c:v>
                </c:pt>
                <c:pt idx="10">
                  <c:v>0</c:v>
                </c:pt>
                <c:pt idx="11">
                  <c:v>0</c:v>
                </c:pt>
                <c:pt idx="12">
                  <c:v>1</c:v>
                </c:pt>
                <c:pt idx="13">
                  <c:v>1</c:v>
                </c:pt>
                <c:pt idx="14">
                  <c:v>0</c:v>
                </c:pt>
                <c:pt idx="15">
                  <c:v>1</c:v>
                </c:pt>
                <c:pt idx="16">
                  <c:v>2</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1</c:v>
                </c:pt>
                <c:pt idx="32">
                  <c:v>1</c:v>
                </c:pt>
                <c:pt idx="33">
                  <c:v>2</c:v>
                </c:pt>
                <c:pt idx="34">
                  <c:v>2</c:v>
                </c:pt>
                <c:pt idx="35">
                  <c:v>1</c:v>
                </c:pt>
                <c:pt idx="36">
                  <c:v>3</c:v>
                </c:pt>
                <c:pt idx="37">
                  <c:v>1</c:v>
                </c:pt>
                <c:pt idx="38">
                  <c:v>7</c:v>
                </c:pt>
                <c:pt idx="39">
                  <c:v>6</c:v>
                </c:pt>
                <c:pt idx="40">
                  <c:v>10</c:v>
                </c:pt>
                <c:pt idx="41">
                  <c:v>17</c:v>
                </c:pt>
                <c:pt idx="42">
                  <c:v>15</c:v>
                </c:pt>
              </c:numCache>
            </c:numRef>
          </c:val>
          <c:extLst>
            <c:ext xmlns:c16="http://schemas.microsoft.com/office/drawing/2014/chart" uri="{C3380CC4-5D6E-409C-BE32-E72D297353CC}">
              <c16:uniqueId val="{00000000-8A08-4386-9AA8-FBB36E210DC4}"/>
            </c:ext>
          </c:extLst>
        </c:ser>
        <c:dLbls>
          <c:showLegendKey val="0"/>
          <c:showVal val="0"/>
          <c:showCatName val="0"/>
          <c:showSerName val="0"/>
          <c:showPercent val="0"/>
          <c:showBubbleSize val="0"/>
        </c:dLbls>
        <c:gapWidth val="219"/>
        <c:overlap val="-27"/>
        <c:axId val="331537512"/>
        <c:axId val="331539152"/>
      </c:barChart>
      <c:catAx>
        <c:axId val="3315375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1539152"/>
        <c:crosses val="autoZero"/>
        <c:auto val="1"/>
        <c:lblAlgn val="ctr"/>
        <c:lblOffset val="100"/>
        <c:noMultiLvlLbl val="0"/>
      </c:catAx>
      <c:valAx>
        <c:axId val="33153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articles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153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9A3A19-55C1-4884-9968-3F92CC7F9E1B}" type="datetimeFigureOut">
              <a:rPr lang="en-US" smtClean="0"/>
              <a:t>1/13/2023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07AE35-8ED8-4244-9F96-78C7C6AE2F39}" type="slidenum">
              <a:rPr lang="en-US" smtClean="0"/>
              <a:t>‹#›</a:t>
            </a:fld>
            <a:endParaRPr lang="en-US"/>
          </a:p>
        </p:txBody>
      </p:sp>
    </p:spTree>
    <p:extLst>
      <p:ext uri="{BB962C8B-B14F-4D97-AF65-F5344CB8AC3E}">
        <p14:creationId xmlns:p14="http://schemas.microsoft.com/office/powerpoint/2010/main" val="138473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a:t>
            </a:fld>
            <a:endParaRPr lang="en-US"/>
          </a:p>
        </p:txBody>
      </p:sp>
    </p:spTree>
    <p:extLst>
      <p:ext uri="{BB962C8B-B14F-4D97-AF65-F5344CB8AC3E}">
        <p14:creationId xmlns:p14="http://schemas.microsoft.com/office/powerpoint/2010/main" val="327602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12</a:t>
            </a:fld>
            <a:endParaRPr lang="en-US"/>
          </a:p>
        </p:txBody>
      </p:sp>
    </p:spTree>
    <p:extLst>
      <p:ext uri="{BB962C8B-B14F-4D97-AF65-F5344CB8AC3E}">
        <p14:creationId xmlns:p14="http://schemas.microsoft.com/office/powerpoint/2010/main" val="241359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13</a:t>
            </a:fld>
            <a:endParaRPr lang="en-US"/>
          </a:p>
        </p:txBody>
      </p:sp>
    </p:spTree>
    <p:extLst>
      <p:ext uri="{BB962C8B-B14F-4D97-AF65-F5344CB8AC3E}">
        <p14:creationId xmlns:p14="http://schemas.microsoft.com/office/powerpoint/2010/main" val="90408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DE07AE35-8ED8-4244-9F96-78C7C6AE2F39}" type="slidenum">
              <a:rPr lang="en-US" smtClean="0"/>
              <a:t>14</a:t>
            </a:fld>
            <a:endParaRPr lang="en-US"/>
          </a:p>
        </p:txBody>
      </p:sp>
    </p:spTree>
    <p:extLst>
      <p:ext uri="{BB962C8B-B14F-4D97-AF65-F5344CB8AC3E}">
        <p14:creationId xmlns:p14="http://schemas.microsoft.com/office/powerpoint/2010/main" val="251229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15</a:t>
            </a:fld>
            <a:endParaRPr lang="en-US"/>
          </a:p>
        </p:txBody>
      </p:sp>
    </p:spTree>
    <p:extLst>
      <p:ext uri="{BB962C8B-B14F-4D97-AF65-F5344CB8AC3E}">
        <p14:creationId xmlns:p14="http://schemas.microsoft.com/office/powerpoint/2010/main" val="127284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16</a:t>
            </a:fld>
            <a:endParaRPr lang="en-US"/>
          </a:p>
        </p:txBody>
      </p:sp>
    </p:spTree>
    <p:extLst>
      <p:ext uri="{BB962C8B-B14F-4D97-AF65-F5344CB8AC3E}">
        <p14:creationId xmlns:p14="http://schemas.microsoft.com/office/powerpoint/2010/main" val="414764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17</a:t>
            </a:fld>
            <a:endParaRPr lang="en-US"/>
          </a:p>
        </p:txBody>
      </p:sp>
    </p:spTree>
    <p:extLst>
      <p:ext uri="{BB962C8B-B14F-4D97-AF65-F5344CB8AC3E}">
        <p14:creationId xmlns:p14="http://schemas.microsoft.com/office/powerpoint/2010/main" val="202420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90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19</a:t>
            </a:fld>
            <a:endParaRPr lang="en-US"/>
          </a:p>
        </p:txBody>
      </p:sp>
    </p:spTree>
    <p:extLst>
      <p:ext uri="{BB962C8B-B14F-4D97-AF65-F5344CB8AC3E}">
        <p14:creationId xmlns:p14="http://schemas.microsoft.com/office/powerpoint/2010/main" val="6580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20</a:t>
            </a:fld>
            <a:endParaRPr lang="en-US"/>
          </a:p>
        </p:txBody>
      </p:sp>
    </p:spTree>
    <p:extLst>
      <p:ext uri="{BB962C8B-B14F-4D97-AF65-F5344CB8AC3E}">
        <p14:creationId xmlns:p14="http://schemas.microsoft.com/office/powerpoint/2010/main" val="254207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85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4</a:t>
            </a:fld>
            <a:endParaRPr lang="en-US"/>
          </a:p>
        </p:txBody>
      </p:sp>
    </p:spTree>
    <p:extLst>
      <p:ext uri="{BB962C8B-B14F-4D97-AF65-F5344CB8AC3E}">
        <p14:creationId xmlns:p14="http://schemas.microsoft.com/office/powerpoint/2010/main" val="401252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06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09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288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930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BBF5C-BEAD-4E37-AABC-4E11614CD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58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001BBF5C-BEAD-4E37-AABC-4E11614CD0F6}" type="slidenum">
              <a:rPr lang="en-US" smtClean="0"/>
              <a:t>27</a:t>
            </a:fld>
            <a:endParaRPr lang="en-US" dirty="0"/>
          </a:p>
        </p:txBody>
      </p:sp>
    </p:spTree>
    <p:extLst>
      <p:ext uri="{BB962C8B-B14F-4D97-AF65-F5344CB8AC3E}">
        <p14:creationId xmlns:p14="http://schemas.microsoft.com/office/powerpoint/2010/main" val="173235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28</a:t>
            </a:fld>
            <a:endParaRPr lang="en-US"/>
          </a:p>
        </p:txBody>
      </p:sp>
    </p:spTree>
    <p:extLst>
      <p:ext uri="{BB962C8B-B14F-4D97-AF65-F5344CB8AC3E}">
        <p14:creationId xmlns:p14="http://schemas.microsoft.com/office/powerpoint/2010/main" val="4068724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29</a:t>
            </a:fld>
            <a:endParaRPr lang="en-US"/>
          </a:p>
        </p:txBody>
      </p:sp>
    </p:spTree>
    <p:extLst>
      <p:ext uri="{BB962C8B-B14F-4D97-AF65-F5344CB8AC3E}">
        <p14:creationId xmlns:p14="http://schemas.microsoft.com/office/powerpoint/2010/main" val="752915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30</a:t>
            </a:fld>
            <a:endParaRPr lang="en-US"/>
          </a:p>
        </p:txBody>
      </p:sp>
    </p:spTree>
    <p:extLst>
      <p:ext uri="{BB962C8B-B14F-4D97-AF65-F5344CB8AC3E}">
        <p14:creationId xmlns:p14="http://schemas.microsoft.com/office/powerpoint/2010/main" val="258837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31</a:t>
            </a:fld>
            <a:endParaRPr lang="en-US"/>
          </a:p>
        </p:txBody>
      </p:sp>
    </p:spTree>
    <p:extLst>
      <p:ext uri="{BB962C8B-B14F-4D97-AF65-F5344CB8AC3E}">
        <p14:creationId xmlns:p14="http://schemas.microsoft.com/office/powerpoint/2010/main" val="107936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5</a:t>
            </a:fld>
            <a:endParaRPr lang="en-US"/>
          </a:p>
        </p:txBody>
      </p:sp>
    </p:spTree>
    <p:extLst>
      <p:ext uri="{BB962C8B-B14F-4D97-AF65-F5344CB8AC3E}">
        <p14:creationId xmlns:p14="http://schemas.microsoft.com/office/powerpoint/2010/main" val="900153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32</a:t>
            </a:fld>
            <a:endParaRPr lang="en-US"/>
          </a:p>
        </p:txBody>
      </p:sp>
    </p:spTree>
    <p:extLst>
      <p:ext uri="{BB962C8B-B14F-4D97-AF65-F5344CB8AC3E}">
        <p14:creationId xmlns:p14="http://schemas.microsoft.com/office/powerpoint/2010/main" val="1899849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33</a:t>
            </a:fld>
            <a:endParaRPr lang="en-US"/>
          </a:p>
        </p:txBody>
      </p:sp>
    </p:spTree>
    <p:extLst>
      <p:ext uri="{BB962C8B-B14F-4D97-AF65-F5344CB8AC3E}">
        <p14:creationId xmlns:p14="http://schemas.microsoft.com/office/powerpoint/2010/main" val="2746022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35</a:t>
            </a:fld>
            <a:endParaRPr lang="en-US"/>
          </a:p>
        </p:txBody>
      </p:sp>
    </p:spTree>
    <p:extLst>
      <p:ext uri="{BB962C8B-B14F-4D97-AF65-F5344CB8AC3E}">
        <p14:creationId xmlns:p14="http://schemas.microsoft.com/office/powerpoint/2010/main" val="254686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6</a:t>
            </a:fld>
            <a:endParaRPr lang="en-US"/>
          </a:p>
        </p:txBody>
      </p:sp>
    </p:spTree>
    <p:extLst>
      <p:ext uri="{BB962C8B-B14F-4D97-AF65-F5344CB8AC3E}">
        <p14:creationId xmlns:p14="http://schemas.microsoft.com/office/powerpoint/2010/main" val="413228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7</a:t>
            </a:fld>
            <a:endParaRPr lang="en-US"/>
          </a:p>
        </p:txBody>
      </p:sp>
    </p:spTree>
    <p:extLst>
      <p:ext uri="{BB962C8B-B14F-4D97-AF65-F5344CB8AC3E}">
        <p14:creationId xmlns:p14="http://schemas.microsoft.com/office/powerpoint/2010/main" val="399003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8</a:t>
            </a:fld>
            <a:endParaRPr lang="en-US"/>
          </a:p>
        </p:txBody>
      </p:sp>
    </p:spTree>
    <p:extLst>
      <p:ext uri="{BB962C8B-B14F-4D97-AF65-F5344CB8AC3E}">
        <p14:creationId xmlns:p14="http://schemas.microsoft.com/office/powerpoint/2010/main" val="345469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9</a:t>
            </a:fld>
            <a:endParaRPr lang="en-US"/>
          </a:p>
        </p:txBody>
      </p:sp>
    </p:spTree>
    <p:extLst>
      <p:ext uri="{BB962C8B-B14F-4D97-AF65-F5344CB8AC3E}">
        <p14:creationId xmlns:p14="http://schemas.microsoft.com/office/powerpoint/2010/main" val="338620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10</a:t>
            </a:fld>
            <a:endParaRPr lang="en-US"/>
          </a:p>
        </p:txBody>
      </p:sp>
    </p:spTree>
    <p:extLst>
      <p:ext uri="{BB962C8B-B14F-4D97-AF65-F5344CB8AC3E}">
        <p14:creationId xmlns:p14="http://schemas.microsoft.com/office/powerpoint/2010/main" val="132196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11</a:t>
            </a:fld>
            <a:endParaRPr lang="en-US"/>
          </a:p>
        </p:txBody>
      </p:sp>
    </p:spTree>
    <p:extLst>
      <p:ext uri="{BB962C8B-B14F-4D97-AF65-F5344CB8AC3E}">
        <p14:creationId xmlns:p14="http://schemas.microsoft.com/office/powerpoint/2010/main" val="197772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BE053C6-7020-4D7E-AF1B-C081CDA60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E390D3-5B7C-4388-A7FE-8A95854EF666}"/>
              </a:ext>
            </a:extLst>
          </p:cNvPr>
          <p:cNvSpPr>
            <a:spLocks noGrp="1"/>
          </p:cNvSpPr>
          <p:nvPr>
            <p:ph type="ctrTitle"/>
          </p:nvPr>
        </p:nvSpPr>
        <p:spPr>
          <a:xfrm>
            <a:off x="1524000" y="2717317"/>
            <a:ext cx="9144000" cy="1370612"/>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12A6CA-9F9A-429E-8D62-47C88A658C4C}"/>
              </a:ext>
            </a:extLst>
          </p:cNvPr>
          <p:cNvSpPr>
            <a:spLocks noGrp="1"/>
          </p:cNvSpPr>
          <p:nvPr>
            <p:ph type="subTitle" idx="1"/>
          </p:nvPr>
        </p:nvSpPr>
        <p:spPr>
          <a:xfrm>
            <a:off x="1524000" y="4180004"/>
            <a:ext cx="9144000" cy="10044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313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BBEE-D5C6-4E8F-9EDF-4058BA52D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78CFB-A822-4F6E-A829-4782C1605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501EFB8A-423A-4A31-9578-4FAA897719E4}"/>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8182217C-FF9A-4849-8D08-070EDE142E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86B416D-3B10-4201-A5D8-3C4CB3D33B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60930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63964-EDF0-41EA-84F1-5C8540985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B8397-0269-4A50-BCB2-75CE8771C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A17B7861-8125-47D1-A728-E884FD30AF86}"/>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6B26FBFC-DB8F-4AEE-A668-7AF4FFA8E7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34F7FAB-7EF6-4EA8-8DE4-523BB8526C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03914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Slide ">
    <p:spTree>
      <p:nvGrpSpPr>
        <p:cNvPr id="1" name=""/>
        <p:cNvGrpSpPr/>
        <p:nvPr/>
      </p:nvGrpSpPr>
      <p:grpSpPr>
        <a:xfrm>
          <a:off x="0" y="0"/>
          <a:ext cx="0" cy="0"/>
          <a:chOff x="0" y="0"/>
          <a:chExt cx="0" cy="0"/>
        </a:xfrm>
      </p:grpSpPr>
      <p:sp>
        <p:nvSpPr>
          <p:cNvPr id="13" name="Rectangle 12"/>
          <p:cNvSpPr/>
          <p:nvPr/>
        </p:nvSpPr>
        <p:spPr>
          <a:xfrm>
            <a:off x="0" y="-1"/>
            <a:ext cx="12192000" cy="6297735"/>
          </a:xfrm>
          <a:prstGeom prst="rect">
            <a:avLst/>
          </a:prstGeom>
          <a:gradFill>
            <a:gsLst>
              <a:gs pos="0">
                <a:schemeClr val="accent2"/>
              </a:gs>
              <a:gs pos="100000">
                <a:schemeClr val="bg1"/>
              </a:gs>
              <a:gs pos="100000">
                <a:schemeClr val="accent2">
                  <a:lumMod val="20000"/>
                  <a:lumOff val="80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106CB7-E670-440F-8FBA-AAA8FF979C43}" type="slidenum">
              <a:rPr lang="en-US" smtClean="0"/>
              <a:t>‹#›</a:t>
            </a:fld>
            <a:endParaRPr lang="en-US" dirty="0"/>
          </a:p>
        </p:txBody>
      </p:sp>
      <p:sp>
        <p:nvSpPr>
          <p:cNvPr id="10" name="Title 1"/>
          <p:cNvSpPr>
            <a:spLocks noGrp="1"/>
          </p:cNvSpPr>
          <p:nvPr>
            <p:ph type="title" hasCustomPrompt="1"/>
          </p:nvPr>
        </p:nvSpPr>
        <p:spPr>
          <a:xfrm>
            <a:off x="2767330" y="1809108"/>
            <a:ext cx="8763735" cy="1135354"/>
          </a:xfrm>
        </p:spPr>
        <p:txBody>
          <a:bodyPr>
            <a:noAutofit/>
          </a:bodyPr>
          <a:lstStyle>
            <a:lvl1pPr>
              <a:defRPr sz="4400">
                <a:solidFill>
                  <a:schemeClr val="bg1"/>
                </a:solidFill>
              </a:defRPr>
            </a:lvl1pPr>
          </a:lstStyle>
          <a:p>
            <a:r>
              <a:rPr lang="en-US" dirty="0"/>
              <a:t>Click to edit Master </a:t>
            </a:r>
            <a:br>
              <a:rPr lang="en-US" dirty="0"/>
            </a:br>
            <a:r>
              <a:rPr lang="en-US" dirty="0"/>
              <a:t>title style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8038" y="1809108"/>
            <a:ext cx="1351200" cy="1135354"/>
          </a:xfrm>
          <a:prstGeom prst="rect">
            <a:avLst/>
          </a:prstGeom>
        </p:spPr>
      </p:pic>
      <p:sp>
        <p:nvSpPr>
          <p:cNvPr id="7" name="Text Placeholder 6"/>
          <p:cNvSpPr>
            <a:spLocks noGrp="1"/>
          </p:cNvSpPr>
          <p:nvPr>
            <p:ph type="body" sz="quarter" idx="13"/>
          </p:nvPr>
        </p:nvSpPr>
        <p:spPr>
          <a:xfrm>
            <a:off x="2767013" y="3234808"/>
            <a:ext cx="7888287" cy="981075"/>
          </a:xfrm>
        </p:spPr>
        <p:txBody>
          <a:bodyPr/>
          <a:lstStyle>
            <a:lvl1pPr marL="0" indent="0">
              <a:buNone/>
              <a:defRPr i="1">
                <a:solidFill>
                  <a:schemeClr val="accent1"/>
                </a:solidFill>
              </a:defRPr>
            </a:lvl1pPr>
          </a:lstStyle>
          <a:p>
            <a:pPr lvl="0"/>
            <a:r>
              <a:rPr lang="en-US"/>
              <a:t>Click to 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8038" y="1809108"/>
            <a:ext cx="1351200" cy="1135354"/>
          </a:xfrm>
          <a:prstGeom prst="rect">
            <a:avLst/>
          </a:prstGeom>
        </p:spPr>
      </p:pic>
    </p:spTree>
    <p:extLst>
      <p:ext uri="{BB962C8B-B14F-4D97-AF65-F5344CB8AC3E}">
        <p14:creationId xmlns:p14="http://schemas.microsoft.com/office/powerpoint/2010/main" val="40707464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sp>
        <p:nvSpPr>
          <p:cNvPr id="2" name="Title 1"/>
          <p:cNvSpPr>
            <a:spLocks noGrp="1"/>
          </p:cNvSpPr>
          <p:nvPr>
            <p:ph type="title" hasCustomPrompt="1"/>
          </p:nvPr>
        </p:nvSpPr>
        <p:spPr>
          <a:xfrm>
            <a:off x="838200" y="378558"/>
            <a:ext cx="10515600" cy="978936"/>
          </a:xfrm>
        </p:spPr>
        <p:txBody>
          <a:bodyPr>
            <a:noAutofit/>
          </a:bodyPr>
          <a:lstStyle>
            <a:lvl1pPr>
              <a:defRPr sz="4000">
                <a:solidFill>
                  <a:schemeClr val="bg1"/>
                </a:solidFill>
              </a:defRPr>
            </a:lvl1pPr>
          </a:lstStyle>
          <a:p>
            <a:r>
              <a:rPr lang="en-US" dirty="0"/>
              <a:t>Click to edit Master</a:t>
            </a:r>
            <a:br>
              <a:rPr lang="en-US" dirty="0"/>
            </a:br>
            <a:r>
              <a:rPr lang="en-US" dirty="0"/>
              <a:t>title style</a:t>
            </a:r>
          </a:p>
        </p:txBody>
      </p:sp>
      <p:cxnSp>
        <p:nvCxnSpPr>
          <p:cNvPr id="14" name="Straight Connector 13"/>
          <p:cNvCxnSpPr>
            <a:cxnSpLocks/>
          </p:cNvCxnSpPr>
          <p:nvPr/>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p:nvPr>
        </p:nvSpPr>
        <p:spPr>
          <a:xfrm>
            <a:off x="838200" y="1726075"/>
            <a:ext cx="10515600" cy="4456589"/>
          </a:xfrm>
        </p:spPr>
        <p:txBody>
          <a:bodyPr/>
          <a:lstStyle>
            <a:lvl1pPr marL="274320" indent="-274320">
              <a:spcBef>
                <a:spcPts val="1800"/>
              </a:spcBef>
              <a:buClr>
                <a:schemeClr val="accent2"/>
              </a:buClr>
              <a:buFont typeface="Wingdings" panose="05000000000000000000" pitchFamily="2" charset="2"/>
              <a:buChar char="§"/>
              <a:defRPr/>
            </a:lvl1pPr>
            <a:lvl2pPr>
              <a:buClr>
                <a:schemeClr val="accent5"/>
              </a:buClr>
              <a:defRPr/>
            </a:lvl2pPr>
            <a:lvl3pPr marL="1143000" indent="-228600">
              <a:buClr>
                <a:schemeClr val="accent5"/>
              </a:buClr>
              <a:buFont typeface="Arial" panose="020B0604020202020204" pitchFamily="34" charset="0"/>
              <a:buChar cha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838200" y="6356350"/>
            <a:ext cx="533400" cy="365125"/>
          </a:xfrm>
        </p:spPr>
        <p:txBody>
          <a:bodyPr/>
          <a:lstStyle/>
          <a:p>
            <a:fld id="{4D106CB7-E670-440F-8FBA-AAA8FF979C43}" type="slidenum">
              <a:rPr lang="en-US" smtClean="0"/>
              <a:t>‹#›</a:t>
            </a:fld>
            <a:endParaRPr lang="en-US"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cxnSp>
        <p:nvCxnSpPr>
          <p:cNvPr id="13" name="Straight Connector 12"/>
          <p:cNvCxnSpPr/>
          <p:nvPr userDrawn="1"/>
        </p:nvCxnSpPr>
        <p:spPr>
          <a:xfrm flipH="1">
            <a:off x="838200" y="6307360"/>
            <a:ext cx="1051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Tree>
    <p:extLst>
      <p:ext uri="{BB962C8B-B14F-4D97-AF65-F5344CB8AC3E}">
        <p14:creationId xmlns:p14="http://schemas.microsoft.com/office/powerpoint/2010/main" val="1469710687"/>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Picture and Content">
    <p:spTree>
      <p:nvGrpSpPr>
        <p:cNvPr id="1" name=""/>
        <p:cNvGrpSpPr/>
        <p:nvPr/>
      </p:nvGrpSpPr>
      <p:grpSpPr>
        <a:xfrm>
          <a:off x="0" y="0"/>
          <a:ext cx="0" cy="0"/>
          <a:chOff x="0" y="0"/>
          <a:chExt cx="0" cy="0"/>
        </a:xfrm>
      </p:grpSpPr>
      <p:sp>
        <p:nvSpPr>
          <p:cNvPr id="20" name="Rectangle 19"/>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
        <p:nvSpPr>
          <p:cNvPr id="10" name="Content Placeholder 9"/>
          <p:cNvSpPr>
            <a:spLocks noGrp="1"/>
          </p:cNvSpPr>
          <p:nvPr>
            <p:ph sz="quarter" idx="16"/>
          </p:nvPr>
        </p:nvSpPr>
        <p:spPr>
          <a:xfrm>
            <a:off x="838417" y="1324504"/>
            <a:ext cx="3744914" cy="4825846"/>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5"/>
          </p:nvPr>
        </p:nvSpPr>
        <p:spPr>
          <a:xfrm>
            <a:off x="4957763" y="1824037"/>
            <a:ext cx="6396037" cy="4326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06CB7-E670-440F-8FBA-AAA8FF979C43}" type="slidenum">
              <a:rPr lang="en-US" smtClean="0"/>
              <a:t>‹#›</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cxnSp>
        <p:nvCxnSpPr>
          <p:cNvPr id="3" name="Straight Connector 2"/>
          <p:cNvCxnSpPr>
            <a:cxnSpLocks/>
          </p:cNvCxnSpPr>
          <p:nvPr/>
        </p:nvCxnSpPr>
        <p:spPr>
          <a:xfrm>
            <a:off x="4888490" y="1324598"/>
            <a:ext cx="0" cy="48258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838200" y="374904"/>
            <a:ext cx="10515600" cy="61198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cxnSp>
        <p:nvCxnSpPr>
          <p:cNvPr id="16" name="Straight Connector 15"/>
          <p:cNvCxnSpPr/>
          <p:nvPr userDrawn="1"/>
        </p:nvCxnSpPr>
        <p:spPr>
          <a:xfrm flipH="1">
            <a:off x="838200" y="6297735"/>
            <a:ext cx="1051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55743FB8-8251-4D75-9349-BB54B2124A71}"/>
              </a:ext>
            </a:extLst>
          </p:cNvPr>
          <p:cNvSpPr>
            <a:spLocks noGrp="1"/>
          </p:cNvSpPr>
          <p:nvPr>
            <p:ph sz="quarter" idx="17" hasCustomPrompt="1"/>
          </p:nvPr>
        </p:nvSpPr>
        <p:spPr>
          <a:xfrm>
            <a:off x="4957763" y="1214437"/>
            <a:ext cx="6396037" cy="561446"/>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31256495"/>
      </p:ext>
    </p:extLst>
  </p:cSld>
  <p:clrMapOvr>
    <a:masterClrMapping/>
  </p:clrMapOvr>
  <p:extLst>
    <p:ext uri="{DCECCB84-F9BA-43D5-87BE-67443E8EF086}">
      <p15:sldGuideLst xmlns:p15="http://schemas.microsoft.com/office/powerpoint/2012/main">
        <p15:guide id="1" orient="horz" pos="240">
          <p15:clr>
            <a:srgbClr val="FBAE40"/>
          </p15:clr>
        </p15:guide>
        <p15:guide id="2"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8" name="Rectangle 17"/>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64837"/>
            <a:ext cx="462565" cy="388673"/>
          </a:xfrm>
          <a:prstGeom prst="rect">
            <a:avLst/>
          </a:prstGeom>
        </p:spPr>
      </p:pic>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sp>
        <p:nvSpPr>
          <p:cNvPr id="2" name="Title 1"/>
          <p:cNvSpPr>
            <a:spLocks noGrp="1"/>
          </p:cNvSpPr>
          <p:nvPr>
            <p:ph type="title"/>
          </p:nvPr>
        </p:nvSpPr>
        <p:spPr>
          <a:xfrm>
            <a:off x="838200" y="370012"/>
            <a:ext cx="10515600" cy="607494"/>
          </a:xfrm>
        </p:spPr>
        <p:txBody>
          <a:bodyPr anchor="t">
            <a:normAutofit/>
          </a:bodyPr>
          <a:lstStyle>
            <a:lvl1pPr>
              <a:defRPr sz="4000">
                <a:solidFill>
                  <a:schemeClr val="bg1"/>
                </a:solidFill>
              </a:defRPr>
            </a:lvl1pPr>
          </a:lstStyle>
          <a:p>
            <a:r>
              <a:rPr lang="en-US" dirty="0"/>
              <a:t>Click to edit Master title style</a:t>
            </a:r>
          </a:p>
        </p:txBody>
      </p:sp>
      <p:sp>
        <p:nvSpPr>
          <p:cNvPr id="16" name="Text Placeholder 15"/>
          <p:cNvSpPr>
            <a:spLocks noGrp="1"/>
          </p:cNvSpPr>
          <p:nvPr>
            <p:ph type="body" sz="quarter" idx="13"/>
          </p:nvPr>
        </p:nvSpPr>
        <p:spPr>
          <a:xfrm>
            <a:off x="838200" y="1254197"/>
            <a:ext cx="10515600" cy="4897033"/>
          </a:xfrm>
        </p:spPr>
        <p:txBody>
          <a:bodyPr/>
          <a:lstStyle>
            <a:lvl1pPr marL="274320" indent="-274320">
              <a:lnSpc>
                <a:spcPct val="100000"/>
              </a:lnSpc>
              <a:spcBef>
                <a:spcPts val="1800"/>
              </a:spcBef>
              <a:buClr>
                <a:schemeClr val="accent2"/>
              </a:buClr>
              <a:buFont typeface="Wingdings" panose="05000000000000000000" pitchFamily="2" charset="2"/>
              <a:buChar char="§"/>
              <a:defRPr/>
            </a:lvl1pPr>
            <a:lvl2pPr>
              <a:lnSpc>
                <a:spcPct val="100000"/>
              </a:lnSpc>
              <a:buClr>
                <a:schemeClr val="accent5"/>
              </a:buClr>
              <a:defRPr/>
            </a:lvl2pPr>
            <a:lvl3pPr marL="1143000" indent="-228600">
              <a:lnSpc>
                <a:spcPct val="100000"/>
              </a:lnSpc>
              <a:buClr>
                <a:schemeClr val="accent5"/>
              </a:buClr>
              <a:buFont typeface="Arial" panose="020B0604020202020204" pitchFamily="34" charset="0"/>
              <a:buChar char="−"/>
              <a:defRPr/>
            </a:lvl3pPr>
            <a:lvl4pPr>
              <a:lnSpc>
                <a:spcPct val="100000"/>
              </a:lnSpc>
              <a:buClr>
                <a:schemeClr val="accent5"/>
              </a:buClr>
              <a:defRPr/>
            </a:lvl4pPr>
            <a:lvl5pPr>
              <a:lnSpc>
                <a:spcPct val="100000"/>
              </a:lnSpc>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838200" y="6356350"/>
            <a:ext cx="533400" cy="365125"/>
          </a:xfrm>
        </p:spPr>
        <p:txBody>
          <a:bodyPr/>
          <a:lstStyle/>
          <a:p>
            <a:fld id="{4D106CB7-E670-440F-8FBA-AAA8FF979C43}" type="slidenum">
              <a:rPr lang="en-US" smtClean="0"/>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8338" y="6414965"/>
            <a:ext cx="615462" cy="267456"/>
          </a:xfrm>
          <a:prstGeom prst="rect">
            <a:avLst/>
          </a:prstGeom>
        </p:spPr>
      </p:pic>
      <p:cxnSp>
        <p:nvCxnSpPr>
          <p:cNvPr id="14" name="Straight Connector 13"/>
          <p:cNvCxnSpPr/>
          <p:nvPr userDrawn="1"/>
        </p:nvCxnSpPr>
        <p:spPr>
          <a:xfrm flipH="1">
            <a:off x="838200" y="6307360"/>
            <a:ext cx="1051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15912"/>
      </p:ext>
    </p:extLst>
  </p:cSld>
  <p:clrMapOvr>
    <a:masterClrMapping/>
  </p:clrMapOvr>
  <p:extLst>
    <p:ext uri="{DCECCB84-F9BA-43D5-87BE-67443E8EF086}">
      <p15:sldGuideLst xmlns:p15="http://schemas.microsoft.com/office/powerpoint/2012/main">
        <p15:guide id="3" orient="horz" pos="2136">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41AF-708C-4B90-AB0C-8FA2C27C7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0E7E-BEB2-479E-ABB5-60BF895E6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72D3416-08E5-4BFD-93A1-72FB69BD1EE0}"/>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EA0F434B-D514-4D24-A33C-A780F16DD8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C4BDFDAF-8712-444F-867B-65DADFFC02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96371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6F89-D0B3-4A48-A21C-38B2C8AFE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BBA455-E239-4BF2-86AB-2BB8B9989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61B9F-03C3-4966-8627-A10C2975FFA2}"/>
              </a:ext>
            </a:extLst>
          </p:cNvPr>
          <p:cNvSpPr>
            <a:spLocks noGrp="1"/>
          </p:cNvSpPr>
          <p:nvPr>
            <p:ph type="dt" sz="half" idx="10"/>
          </p:nvPr>
        </p:nvSpPr>
        <p:spPr>
          <a:xfrm>
            <a:off x="838200" y="6356350"/>
            <a:ext cx="2743200" cy="365125"/>
          </a:xfrm>
          <a:prstGeom prst="rect">
            <a:avLst/>
          </a:prstGeom>
        </p:spPr>
        <p:txBody>
          <a:bodyPr/>
          <a:lstStyle/>
          <a:p>
            <a:fld id="{3734C125-8C17-4366-8158-94A45CDCA2F4}" type="datetimeFigureOut">
              <a:rPr lang="en-US" smtClean="0"/>
              <a:t>1/13/2023</a:t>
            </a:fld>
            <a:endParaRPr lang="en-US"/>
          </a:p>
        </p:txBody>
      </p:sp>
      <p:sp>
        <p:nvSpPr>
          <p:cNvPr id="5" name="Footer Placeholder 4">
            <a:extLst>
              <a:ext uri="{FF2B5EF4-FFF2-40B4-BE49-F238E27FC236}">
                <a16:creationId xmlns:a16="http://schemas.microsoft.com/office/drawing/2014/main" id="{5E55A8F2-8566-41AF-B613-120E82F86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5AC981-CF0C-481F-B611-37271727734A}"/>
              </a:ext>
            </a:extLst>
          </p:cNvPr>
          <p:cNvSpPr>
            <a:spLocks noGrp="1"/>
          </p:cNvSpPr>
          <p:nvPr>
            <p:ph type="sldNum" sz="quarter" idx="12"/>
          </p:nvPr>
        </p:nvSpPr>
        <p:spPr>
          <a:xfrm>
            <a:off x="8610600" y="6356350"/>
            <a:ext cx="2743200" cy="365125"/>
          </a:xfrm>
          <a:prstGeom prst="rect">
            <a:avLst/>
          </a:prstGeom>
        </p:spPr>
        <p:txBody>
          <a:bodyPr/>
          <a:lstStyle/>
          <a:p>
            <a:fld id="{3CD4545B-9147-4546-992E-259ED21924B2}" type="slidenum">
              <a:rPr lang="en-US" smtClean="0"/>
              <a:t>‹#›</a:t>
            </a:fld>
            <a:endParaRPr lang="en-US"/>
          </a:p>
        </p:txBody>
      </p:sp>
      <p:grpSp>
        <p:nvGrpSpPr>
          <p:cNvPr id="7" name="Group 6">
            <a:extLst>
              <a:ext uri="{FF2B5EF4-FFF2-40B4-BE49-F238E27FC236}">
                <a16:creationId xmlns:a16="http://schemas.microsoft.com/office/drawing/2014/main" id="{BF933021-A661-4087-A743-710F2AA2F295}"/>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E412C2F0-47D5-40F7-B9D3-4A9EB0B815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076A057-0033-4BC0-B2F2-87FF5C2380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155711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07B7-4E42-4C67-90D3-0454C77E6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FA78D-B034-4B8E-BE51-6CD295595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BF36B-27B0-40C6-89E9-6A2C512FC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A65D52EF-7D6E-441E-96F9-27B2387F9FEB}"/>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D2CBDB3A-113B-47E8-AD06-8446D850E5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CC57245D-274D-4166-A9C1-98A9E8160B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29926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907C-7D57-4017-A468-0EBAF0A24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0FC09-A3E6-4D88-98E7-DDDD3F0AEF59}"/>
              </a:ext>
            </a:extLst>
          </p:cNvPr>
          <p:cNvSpPr>
            <a:spLocks noGrp="1"/>
          </p:cNvSpPr>
          <p:nvPr>
            <p:ph type="body" idx="1"/>
          </p:nvPr>
        </p:nvSpPr>
        <p:spPr>
          <a:xfrm>
            <a:off x="839788" y="1681163"/>
            <a:ext cx="5157787" cy="823912"/>
          </a:xfrm>
        </p:spPr>
        <p:txBody>
          <a:bodyPr anchor="b"/>
          <a:lstStyle>
            <a:lvl1pPr marL="0" indent="0">
              <a:buNone/>
              <a:defRPr sz="2400" b="1">
                <a:solidFill>
                  <a:srgbClr val="FBAF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30A0A-AF23-4EFE-97EA-13BFF2CF5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7F850-587E-4E76-A85C-57808CF720E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BAF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D370F-4B73-4756-9F2D-333DDC30B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0686803-AAB0-4E54-9DEB-5E47756B2278}"/>
              </a:ext>
            </a:extLst>
          </p:cNvPr>
          <p:cNvGrpSpPr/>
          <p:nvPr userDrawn="1"/>
        </p:nvGrpSpPr>
        <p:grpSpPr>
          <a:xfrm>
            <a:off x="77638" y="5838447"/>
            <a:ext cx="11749177" cy="934070"/>
            <a:chOff x="77638" y="5838447"/>
            <a:chExt cx="11749177" cy="934070"/>
          </a:xfrm>
        </p:grpSpPr>
        <p:pic>
          <p:nvPicPr>
            <p:cNvPr id="11" name="Picture 10" descr="A screenshot of a cell phone&#10;&#10;Description automatically generated">
              <a:extLst>
                <a:ext uri="{FF2B5EF4-FFF2-40B4-BE49-F238E27FC236}">
                  <a16:creationId xmlns:a16="http://schemas.microsoft.com/office/drawing/2014/main" id="{437F6FB3-B335-443B-8CB9-874897AED5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45B751B-318A-4459-BC35-7FA2608959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18801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B346-9026-4EDF-AB9F-1780950418ED}"/>
              </a:ext>
            </a:extLst>
          </p:cNvPr>
          <p:cNvSpPr>
            <a:spLocks noGrp="1"/>
          </p:cNvSpPr>
          <p:nvPr>
            <p:ph type="title"/>
          </p:nvPr>
        </p:nvSpPr>
        <p:spPr/>
        <p:txBody>
          <a:bodyPr/>
          <a:lstStyle/>
          <a:p>
            <a:r>
              <a:rPr lang="en-US"/>
              <a:t>Click to edit Master title style</a:t>
            </a:r>
          </a:p>
        </p:txBody>
      </p:sp>
      <p:grpSp>
        <p:nvGrpSpPr>
          <p:cNvPr id="6" name="Group 5">
            <a:extLst>
              <a:ext uri="{FF2B5EF4-FFF2-40B4-BE49-F238E27FC236}">
                <a16:creationId xmlns:a16="http://schemas.microsoft.com/office/drawing/2014/main" id="{070F3461-AAC6-4D33-AD96-99A6C07B1E53}"/>
              </a:ext>
            </a:extLst>
          </p:cNvPr>
          <p:cNvGrpSpPr/>
          <p:nvPr userDrawn="1"/>
        </p:nvGrpSpPr>
        <p:grpSpPr>
          <a:xfrm>
            <a:off x="77638" y="5838447"/>
            <a:ext cx="11749177" cy="934070"/>
            <a:chOff x="77638" y="5838447"/>
            <a:chExt cx="11749177" cy="934070"/>
          </a:xfrm>
        </p:grpSpPr>
        <p:pic>
          <p:nvPicPr>
            <p:cNvPr id="7" name="Picture 6" descr="A screenshot of a cell phone&#10;&#10;Description automatically generated">
              <a:extLst>
                <a:ext uri="{FF2B5EF4-FFF2-40B4-BE49-F238E27FC236}">
                  <a16:creationId xmlns:a16="http://schemas.microsoft.com/office/drawing/2014/main" id="{E81A9553-0439-4D69-A1FF-32C6D403E1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45F988C-AC4B-4B0E-B087-AFFBF20C51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75214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1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9535-BCE3-4F7A-BE66-C34693387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BE477-1568-424E-92B8-E40E05715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9E59A4-84A6-41EA-8900-D4E5B77A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5ED9217C-CC7E-412E-82A1-EE7E15FD759F}"/>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AFE8A418-3310-4A12-AD63-EEA3BF4ED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F1B7AB2-73E1-4875-9346-8DE9F4533A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41462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9DDF-C490-4F3A-A3D4-159C7B831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F6BB1-2198-4FB4-AEB8-4BADE9DA4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57D76E-3E4C-4A00-94B0-86A1D8370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403F0E12-6D93-40ED-9415-550C848F10B9}"/>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20EBF75C-4C76-46BF-A9A7-FAEA1B925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C15A2DA9-7CC3-49C0-9B22-C24202905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26557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69A2A-8825-4DB6-B718-C9779579B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1CD55-35B7-4705-B360-251D7BB04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A7D2344-6F37-4CD7-BC81-76AF34C1046B}"/>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CCBCC6E2-B331-444C-9C21-3A93E45F04E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58ACD4C-4F86-4E70-9C4D-EC9FC64CD228}"/>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45586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rgbClr val="CC1E1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pha.org/Policies-and-Advocacy/Public-Health-Policy-Statements/Policy-Database/2022/01/07/An-Equitable-Response-to-the-Ongoing-Opioid-Crisi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ounts@wiperinatal.web"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746D-0692-4A6B-AD1C-A63A06A18FB2}"/>
              </a:ext>
            </a:extLst>
          </p:cNvPr>
          <p:cNvSpPr>
            <a:spLocks noGrp="1"/>
          </p:cNvSpPr>
          <p:nvPr>
            <p:ph type="ctrTitle"/>
          </p:nvPr>
        </p:nvSpPr>
        <p:spPr>
          <a:xfrm>
            <a:off x="1524000" y="2347060"/>
            <a:ext cx="9144000" cy="2163879"/>
          </a:xfrm>
        </p:spPr>
        <p:txBody>
          <a:bodyPr>
            <a:normAutofit/>
          </a:bodyPr>
          <a:lstStyle/>
          <a:p>
            <a:r>
              <a:rPr lang="en-US" sz="4000" dirty="0"/>
              <a:t>Never Alone: Toward an Equitable Response to the Ongoing Opioid Crisis During the Perinatal Period</a:t>
            </a:r>
          </a:p>
        </p:txBody>
      </p:sp>
      <p:sp>
        <p:nvSpPr>
          <p:cNvPr id="3" name="Subtitle 2">
            <a:extLst>
              <a:ext uri="{FF2B5EF4-FFF2-40B4-BE49-F238E27FC236}">
                <a16:creationId xmlns:a16="http://schemas.microsoft.com/office/drawing/2014/main" id="{FD6B76B7-0C9C-4BF0-ACE3-058AE365D819}"/>
              </a:ext>
            </a:extLst>
          </p:cNvPr>
          <p:cNvSpPr>
            <a:spLocks noGrp="1"/>
          </p:cNvSpPr>
          <p:nvPr>
            <p:ph type="subTitle" idx="1"/>
          </p:nvPr>
        </p:nvSpPr>
        <p:spPr>
          <a:xfrm>
            <a:off x="1524000" y="5265854"/>
            <a:ext cx="9144000" cy="982546"/>
          </a:xfrm>
        </p:spPr>
        <p:txBody>
          <a:bodyPr>
            <a:normAutofit/>
          </a:bodyPr>
          <a:lstStyle/>
          <a:p>
            <a:r>
              <a:rPr lang="en-US" dirty="0"/>
              <a:t>Kyle Mounts</a:t>
            </a:r>
          </a:p>
          <a:p>
            <a:r>
              <a:rPr lang="en-US" dirty="0"/>
              <a:t>Wisconsin Association for Perinatal Care</a:t>
            </a:r>
          </a:p>
        </p:txBody>
      </p:sp>
    </p:spTree>
    <p:extLst>
      <p:ext uri="{BB962C8B-B14F-4D97-AF65-F5344CB8AC3E}">
        <p14:creationId xmlns:p14="http://schemas.microsoft.com/office/powerpoint/2010/main" val="97593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4C73-C069-26B0-33C7-0561860EB34E}"/>
              </a:ext>
            </a:extLst>
          </p:cNvPr>
          <p:cNvSpPr>
            <a:spLocks noGrp="1"/>
          </p:cNvSpPr>
          <p:nvPr>
            <p:ph type="title"/>
          </p:nvPr>
        </p:nvSpPr>
        <p:spPr>
          <a:xfrm>
            <a:off x="838200" y="365125"/>
            <a:ext cx="10515600" cy="933957"/>
          </a:xfrm>
        </p:spPr>
        <p:txBody>
          <a:bodyPr/>
          <a:lstStyle/>
          <a:p>
            <a:r>
              <a:rPr lang="en-US" dirty="0"/>
              <a:t>Society for Maternal-Fetal Medicine</a:t>
            </a:r>
          </a:p>
        </p:txBody>
      </p:sp>
      <p:sp>
        <p:nvSpPr>
          <p:cNvPr id="3" name="Content Placeholder 2">
            <a:extLst>
              <a:ext uri="{FF2B5EF4-FFF2-40B4-BE49-F238E27FC236}">
                <a16:creationId xmlns:a16="http://schemas.microsoft.com/office/drawing/2014/main" id="{2F6EEF62-218B-A265-AE95-EA12C0F92711}"/>
              </a:ext>
            </a:extLst>
          </p:cNvPr>
          <p:cNvSpPr>
            <a:spLocks noGrp="1"/>
          </p:cNvSpPr>
          <p:nvPr>
            <p:ph idx="1"/>
          </p:nvPr>
        </p:nvSpPr>
        <p:spPr>
          <a:xfrm>
            <a:off x="838200" y="1318133"/>
            <a:ext cx="6781800" cy="4858830"/>
          </a:xfrm>
        </p:spPr>
        <p:txBody>
          <a:bodyPr/>
          <a:lstStyle/>
          <a:p>
            <a:pPr marL="0" indent="0">
              <a:buNone/>
            </a:pPr>
            <a:r>
              <a:rPr lang="en-US" dirty="0"/>
              <a:t>Special Statement (October 2022)</a:t>
            </a:r>
          </a:p>
          <a:p>
            <a:r>
              <a:rPr lang="en-US" dirty="0"/>
              <a:t>5 “Bs” of postpartum care</a:t>
            </a:r>
          </a:p>
          <a:p>
            <a:pPr lvl="1"/>
            <a:r>
              <a:rPr lang="en-US" dirty="0"/>
              <a:t>Baby</a:t>
            </a:r>
          </a:p>
          <a:p>
            <a:pPr lvl="1"/>
            <a:r>
              <a:rPr lang="en-US" dirty="0"/>
              <a:t>Breasts</a:t>
            </a:r>
          </a:p>
          <a:p>
            <a:pPr lvl="1"/>
            <a:r>
              <a:rPr lang="en-US" dirty="0"/>
              <a:t>Below the waist</a:t>
            </a:r>
          </a:p>
          <a:p>
            <a:pPr lvl="1"/>
            <a:r>
              <a:rPr lang="en-US" dirty="0"/>
              <a:t>Baby blues/postpartum depression</a:t>
            </a:r>
          </a:p>
          <a:p>
            <a:pPr lvl="1"/>
            <a:r>
              <a:rPr lang="en-US" dirty="0"/>
              <a:t>Birth control/future reproductive plans</a:t>
            </a:r>
          </a:p>
          <a:p>
            <a:r>
              <a:rPr lang="en-US" dirty="0"/>
              <a:t>Additional considerations</a:t>
            </a:r>
          </a:p>
          <a:p>
            <a:pPr lvl="1"/>
            <a:r>
              <a:rPr lang="en-US" dirty="0"/>
              <a:t>Pregnancy complications</a:t>
            </a:r>
          </a:p>
          <a:p>
            <a:pPr lvl="1"/>
            <a:r>
              <a:rPr lang="en-US" dirty="0"/>
              <a:t>Medical conditions</a:t>
            </a:r>
          </a:p>
          <a:p>
            <a:pPr lvl="1"/>
            <a:endParaRPr lang="en-US" dirty="0"/>
          </a:p>
        </p:txBody>
      </p:sp>
      <p:pic>
        <p:nvPicPr>
          <p:cNvPr id="5" name="Picture 4">
            <a:extLst>
              <a:ext uri="{FF2B5EF4-FFF2-40B4-BE49-F238E27FC236}">
                <a16:creationId xmlns:a16="http://schemas.microsoft.com/office/drawing/2014/main" id="{205B12F6-8A12-EA8E-6C92-5C84B362BC7E}"/>
              </a:ext>
            </a:extLst>
          </p:cNvPr>
          <p:cNvPicPr>
            <a:picLocks noChangeAspect="1"/>
          </p:cNvPicPr>
          <p:nvPr/>
        </p:nvPicPr>
        <p:blipFill>
          <a:blip r:embed="rId3"/>
          <a:stretch>
            <a:fillRect/>
          </a:stretch>
        </p:blipFill>
        <p:spPr>
          <a:xfrm>
            <a:off x="8164196" y="1299082"/>
            <a:ext cx="3189604" cy="4858830"/>
          </a:xfrm>
          <a:prstGeom prst="rect">
            <a:avLst/>
          </a:prstGeom>
        </p:spPr>
      </p:pic>
    </p:spTree>
    <p:extLst>
      <p:ext uri="{BB962C8B-B14F-4D97-AF65-F5344CB8AC3E}">
        <p14:creationId xmlns:p14="http://schemas.microsoft.com/office/powerpoint/2010/main" val="261724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C219E-52BD-BD72-F938-D1ABA4DDEF16}"/>
              </a:ext>
            </a:extLst>
          </p:cNvPr>
          <p:cNvPicPr>
            <a:picLocks noChangeAspect="1"/>
          </p:cNvPicPr>
          <p:nvPr/>
        </p:nvPicPr>
        <p:blipFill>
          <a:blip r:embed="rId3"/>
          <a:stretch>
            <a:fillRect/>
          </a:stretch>
        </p:blipFill>
        <p:spPr>
          <a:xfrm>
            <a:off x="2582231" y="276438"/>
            <a:ext cx="7027538" cy="5921161"/>
          </a:xfrm>
          <a:prstGeom prst="rect">
            <a:avLst/>
          </a:prstGeom>
        </p:spPr>
      </p:pic>
      <p:sp>
        <p:nvSpPr>
          <p:cNvPr id="6" name="TextBox 5">
            <a:extLst>
              <a:ext uri="{FF2B5EF4-FFF2-40B4-BE49-F238E27FC236}">
                <a16:creationId xmlns:a16="http://schemas.microsoft.com/office/drawing/2014/main" id="{2E1998BA-13DD-A1E6-3917-914969838FB5}"/>
              </a:ext>
            </a:extLst>
          </p:cNvPr>
          <p:cNvSpPr txBox="1"/>
          <p:nvPr/>
        </p:nvSpPr>
        <p:spPr>
          <a:xfrm>
            <a:off x="8864600" y="6299200"/>
            <a:ext cx="2362200" cy="369332"/>
          </a:xfrm>
          <a:prstGeom prst="rect">
            <a:avLst/>
          </a:prstGeom>
          <a:noFill/>
        </p:spPr>
        <p:txBody>
          <a:bodyPr wrap="square" rtlCol="0">
            <a:spAutoFit/>
          </a:bodyPr>
          <a:lstStyle/>
          <a:p>
            <a:r>
              <a:rPr lang="en-US" dirty="0"/>
              <a:t>Parikh et al., 2021</a:t>
            </a:r>
          </a:p>
        </p:txBody>
      </p:sp>
    </p:spTree>
    <p:extLst>
      <p:ext uri="{BB962C8B-B14F-4D97-AF65-F5344CB8AC3E}">
        <p14:creationId xmlns:p14="http://schemas.microsoft.com/office/powerpoint/2010/main" val="376701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FB65E-C8EC-50BB-D19E-C27ADC3CD837}"/>
              </a:ext>
            </a:extLst>
          </p:cNvPr>
          <p:cNvPicPr>
            <a:picLocks noChangeAspect="1"/>
          </p:cNvPicPr>
          <p:nvPr/>
        </p:nvPicPr>
        <p:blipFill>
          <a:blip r:embed="rId3"/>
          <a:stretch>
            <a:fillRect/>
          </a:stretch>
        </p:blipFill>
        <p:spPr>
          <a:xfrm>
            <a:off x="1412418" y="406400"/>
            <a:ext cx="9103182" cy="5874836"/>
          </a:xfrm>
          <a:prstGeom prst="rect">
            <a:avLst/>
          </a:prstGeom>
        </p:spPr>
      </p:pic>
      <p:sp>
        <p:nvSpPr>
          <p:cNvPr id="4" name="TextBox 3">
            <a:extLst>
              <a:ext uri="{FF2B5EF4-FFF2-40B4-BE49-F238E27FC236}">
                <a16:creationId xmlns:a16="http://schemas.microsoft.com/office/drawing/2014/main" id="{B10E9384-D2E0-0BB9-B11E-336D6107606F}"/>
              </a:ext>
            </a:extLst>
          </p:cNvPr>
          <p:cNvSpPr txBox="1"/>
          <p:nvPr/>
        </p:nvSpPr>
        <p:spPr>
          <a:xfrm>
            <a:off x="9144000" y="6281236"/>
            <a:ext cx="2260600" cy="369332"/>
          </a:xfrm>
          <a:prstGeom prst="rect">
            <a:avLst/>
          </a:prstGeom>
          <a:noFill/>
        </p:spPr>
        <p:txBody>
          <a:bodyPr wrap="square" rtlCol="0">
            <a:spAutoFit/>
          </a:bodyPr>
          <a:lstStyle/>
          <a:p>
            <a:r>
              <a:rPr lang="en-US" dirty="0"/>
              <a:t>Choi et al., 2022</a:t>
            </a:r>
          </a:p>
        </p:txBody>
      </p:sp>
    </p:spTree>
    <p:extLst>
      <p:ext uri="{BB962C8B-B14F-4D97-AF65-F5344CB8AC3E}">
        <p14:creationId xmlns:p14="http://schemas.microsoft.com/office/powerpoint/2010/main" val="237972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1998BA-13DD-A1E6-3917-914969838FB5}"/>
              </a:ext>
            </a:extLst>
          </p:cNvPr>
          <p:cNvSpPr txBox="1"/>
          <p:nvPr/>
        </p:nvSpPr>
        <p:spPr>
          <a:xfrm>
            <a:off x="8864600" y="6299200"/>
            <a:ext cx="2362200" cy="369332"/>
          </a:xfrm>
          <a:prstGeom prst="rect">
            <a:avLst/>
          </a:prstGeom>
          <a:noFill/>
        </p:spPr>
        <p:txBody>
          <a:bodyPr wrap="square" rtlCol="0">
            <a:spAutoFit/>
          </a:bodyPr>
          <a:lstStyle/>
          <a:p>
            <a:r>
              <a:rPr lang="en-US" dirty="0"/>
              <a:t>Parikh et al., 2021</a:t>
            </a:r>
          </a:p>
        </p:txBody>
      </p:sp>
      <p:pic>
        <p:nvPicPr>
          <p:cNvPr id="3" name="Picture 2">
            <a:extLst>
              <a:ext uri="{FF2B5EF4-FFF2-40B4-BE49-F238E27FC236}">
                <a16:creationId xmlns:a16="http://schemas.microsoft.com/office/drawing/2014/main" id="{F9E1CE61-29AD-C4EC-3D3D-E715A427FC68}"/>
              </a:ext>
            </a:extLst>
          </p:cNvPr>
          <p:cNvPicPr>
            <a:picLocks noChangeAspect="1"/>
          </p:cNvPicPr>
          <p:nvPr/>
        </p:nvPicPr>
        <p:blipFill>
          <a:blip r:embed="rId3"/>
          <a:stretch>
            <a:fillRect/>
          </a:stretch>
        </p:blipFill>
        <p:spPr>
          <a:xfrm>
            <a:off x="754265" y="533399"/>
            <a:ext cx="10472535" cy="5676859"/>
          </a:xfrm>
          <a:prstGeom prst="rect">
            <a:avLst/>
          </a:prstGeom>
        </p:spPr>
      </p:pic>
    </p:spTree>
    <p:extLst>
      <p:ext uri="{BB962C8B-B14F-4D97-AF65-F5344CB8AC3E}">
        <p14:creationId xmlns:p14="http://schemas.microsoft.com/office/powerpoint/2010/main" val="428519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B2922E-B401-A57E-FB7E-0C0ACD90F1DF}"/>
              </a:ext>
            </a:extLst>
          </p:cNvPr>
          <p:cNvPicPr>
            <a:picLocks noGrp="1" noChangeAspect="1"/>
          </p:cNvPicPr>
          <p:nvPr>
            <p:ph idx="1"/>
          </p:nvPr>
        </p:nvPicPr>
        <p:blipFill>
          <a:blip r:embed="rId3"/>
          <a:stretch>
            <a:fillRect/>
          </a:stretch>
        </p:blipFill>
        <p:spPr>
          <a:xfrm>
            <a:off x="157014" y="975360"/>
            <a:ext cx="11877972" cy="4178526"/>
          </a:xfrm>
        </p:spPr>
      </p:pic>
      <p:sp>
        <p:nvSpPr>
          <p:cNvPr id="6" name="TextBox 5">
            <a:extLst>
              <a:ext uri="{FF2B5EF4-FFF2-40B4-BE49-F238E27FC236}">
                <a16:creationId xmlns:a16="http://schemas.microsoft.com/office/drawing/2014/main" id="{995FC523-6D80-475E-6C8B-CD46251A48C5}"/>
              </a:ext>
            </a:extLst>
          </p:cNvPr>
          <p:cNvSpPr txBox="1"/>
          <p:nvPr/>
        </p:nvSpPr>
        <p:spPr>
          <a:xfrm>
            <a:off x="9042400" y="5791200"/>
            <a:ext cx="2743200" cy="369332"/>
          </a:xfrm>
          <a:prstGeom prst="rect">
            <a:avLst/>
          </a:prstGeom>
          <a:noFill/>
        </p:spPr>
        <p:txBody>
          <a:bodyPr wrap="square" rtlCol="0">
            <a:spAutoFit/>
          </a:bodyPr>
          <a:lstStyle/>
          <a:p>
            <a:r>
              <a:rPr lang="en-US" dirty="0" err="1"/>
              <a:t>Pluym</a:t>
            </a:r>
            <a:r>
              <a:rPr lang="en-US" dirty="0"/>
              <a:t> et al., 2021</a:t>
            </a:r>
          </a:p>
        </p:txBody>
      </p:sp>
      <p:sp>
        <p:nvSpPr>
          <p:cNvPr id="2" name="Rectangle 1">
            <a:extLst>
              <a:ext uri="{FF2B5EF4-FFF2-40B4-BE49-F238E27FC236}">
                <a16:creationId xmlns:a16="http://schemas.microsoft.com/office/drawing/2014/main" id="{E12063A4-E33E-9021-D582-052F6792D2B4}"/>
              </a:ext>
            </a:extLst>
          </p:cNvPr>
          <p:cNvSpPr/>
          <p:nvPr/>
        </p:nvSpPr>
        <p:spPr>
          <a:xfrm>
            <a:off x="9764486" y="1714500"/>
            <a:ext cx="2021114" cy="20737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7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5FC523-6D80-475E-6C8B-CD46251A48C5}"/>
              </a:ext>
            </a:extLst>
          </p:cNvPr>
          <p:cNvSpPr txBox="1"/>
          <p:nvPr/>
        </p:nvSpPr>
        <p:spPr>
          <a:xfrm>
            <a:off x="9042400" y="5791200"/>
            <a:ext cx="2743200" cy="369332"/>
          </a:xfrm>
          <a:prstGeom prst="rect">
            <a:avLst/>
          </a:prstGeom>
          <a:noFill/>
        </p:spPr>
        <p:txBody>
          <a:bodyPr wrap="square" rtlCol="0">
            <a:spAutoFit/>
          </a:bodyPr>
          <a:lstStyle/>
          <a:p>
            <a:r>
              <a:rPr lang="en-US" dirty="0" err="1"/>
              <a:t>Pluym</a:t>
            </a:r>
            <a:r>
              <a:rPr lang="en-US" dirty="0"/>
              <a:t> et al., 2021</a:t>
            </a:r>
          </a:p>
        </p:txBody>
      </p:sp>
      <p:pic>
        <p:nvPicPr>
          <p:cNvPr id="8" name="Content Placeholder 7">
            <a:extLst>
              <a:ext uri="{FF2B5EF4-FFF2-40B4-BE49-F238E27FC236}">
                <a16:creationId xmlns:a16="http://schemas.microsoft.com/office/drawing/2014/main" id="{E3AADF0F-82AD-E89E-3337-A711D3A5A2FE}"/>
              </a:ext>
            </a:extLst>
          </p:cNvPr>
          <p:cNvPicPr>
            <a:picLocks noGrp="1" noChangeAspect="1"/>
          </p:cNvPicPr>
          <p:nvPr>
            <p:ph idx="1"/>
          </p:nvPr>
        </p:nvPicPr>
        <p:blipFill>
          <a:blip r:embed="rId3"/>
          <a:stretch>
            <a:fillRect/>
          </a:stretch>
        </p:blipFill>
        <p:spPr>
          <a:xfrm>
            <a:off x="406400" y="306631"/>
            <a:ext cx="11379200" cy="5484569"/>
          </a:xfrm>
        </p:spPr>
      </p:pic>
      <p:sp>
        <p:nvSpPr>
          <p:cNvPr id="9" name="TextBox 8">
            <a:extLst>
              <a:ext uri="{FF2B5EF4-FFF2-40B4-BE49-F238E27FC236}">
                <a16:creationId xmlns:a16="http://schemas.microsoft.com/office/drawing/2014/main" id="{2934A004-09A3-4C7A-825C-59168BA1546C}"/>
              </a:ext>
            </a:extLst>
          </p:cNvPr>
          <p:cNvSpPr txBox="1"/>
          <p:nvPr/>
        </p:nvSpPr>
        <p:spPr>
          <a:xfrm>
            <a:off x="863600" y="2057400"/>
            <a:ext cx="685800" cy="369332"/>
          </a:xfrm>
          <a:prstGeom prst="rect">
            <a:avLst/>
          </a:prstGeom>
          <a:noFill/>
        </p:spPr>
        <p:txBody>
          <a:bodyPr wrap="square" rtlCol="0">
            <a:spAutoFit/>
          </a:bodyPr>
          <a:lstStyle/>
          <a:p>
            <a:r>
              <a:rPr lang="en-US" dirty="0"/>
              <a:t>HTN</a:t>
            </a:r>
          </a:p>
        </p:txBody>
      </p:sp>
      <p:sp>
        <p:nvSpPr>
          <p:cNvPr id="10" name="TextBox 9">
            <a:extLst>
              <a:ext uri="{FF2B5EF4-FFF2-40B4-BE49-F238E27FC236}">
                <a16:creationId xmlns:a16="http://schemas.microsoft.com/office/drawing/2014/main" id="{A2AE1C9B-0ED5-64BF-AFE6-E3728DCEDE3A}"/>
              </a:ext>
            </a:extLst>
          </p:cNvPr>
          <p:cNvSpPr txBox="1"/>
          <p:nvPr/>
        </p:nvSpPr>
        <p:spPr>
          <a:xfrm>
            <a:off x="1663700" y="2057400"/>
            <a:ext cx="685800" cy="369332"/>
          </a:xfrm>
          <a:prstGeom prst="rect">
            <a:avLst/>
          </a:prstGeom>
          <a:noFill/>
        </p:spPr>
        <p:txBody>
          <a:bodyPr wrap="square" rtlCol="0">
            <a:spAutoFit/>
          </a:bodyPr>
          <a:lstStyle/>
          <a:p>
            <a:r>
              <a:rPr lang="en-US" dirty="0"/>
              <a:t>Pain</a:t>
            </a:r>
          </a:p>
        </p:txBody>
      </p:sp>
      <p:sp>
        <p:nvSpPr>
          <p:cNvPr id="11" name="TextBox 10">
            <a:extLst>
              <a:ext uri="{FF2B5EF4-FFF2-40B4-BE49-F238E27FC236}">
                <a16:creationId xmlns:a16="http://schemas.microsoft.com/office/drawing/2014/main" id="{913773CB-CFEC-B29E-6782-02D1D5D88180}"/>
              </a:ext>
            </a:extLst>
          </p:cNvPr>
          <p:cNvSpPr txBox="1"/>
          <p:nvPr/>
        </p:nvSpPr>
        <p:spPr>
          <a:xfrm>
            <a:off x="2616199" y="1066800"/>
            <a:ext cx="955675" cy="369332"/>
          </a:xfrm>
          <a:prstGeom prst="rect">
            <a:avLst/>
          </a:prstGeom>
          <a:noFill/>
        </p:spPr>
        <p:txBody>
          <a:bodyPr wrap="square" rtlCol="0">
            <a:spAutoFit/>
          </a:bodyPr>
          <a:lstStyle/>
          <a:p>
            <a:r>
              <a:rPr lang="en-US" dirty="0"/>
              <a:t>Wound</a:t>
            </a:r>
          </a:p>
        </p:txBody>
      </p:sp>
      <p:sp>
        <p:nvSpPr>
          <p:cNvPr id="12" name="TextBox 11">
            <a:extLst>
              <a:ext uri="{FF2B5EF4-FFF2-40B4-BE49-F238E27FC236}">
                <a16:creationId xmlns:a16="http://schemas.microsoft.com/office/drawing/2014/main" id="{B95076E1-81CB-E498-9EF3-118C2F733A41}"/>
              </a:ext>
            </a:extLst>
          </p:cNvPr>
          <p:cNvSpPr txBox="1"/>
          <p:nvPr/>
        </p:nvSpPr>
        <p:spPr>
          <a:xfrm>
            <a:off x="8210549" y="4114800"/>
            <a:ext cx="831851" cy="369332"/>
          </a:xfrm>
          <a:prstGeom prst="rect">
            <a:avLst/>
          </a:prstGeom>
          <a:noFill/>
        </p:spPr>
        <p:txBody>
          <a:bodyPr wrap="square" rtlCol="0">
            <a:spAutoFit/>
          </a:bodyPr>
          <a:lstStyle/>
          <a:p>
            <a:r>
              <a:rPr lang="en-US" dirty="0"/>
              <a:t>Psych</a:t>
            </a:r>
          </a:p>
        </p:txBody>
      </p:sp>
      <p:pic>
        <p:nvPicPr>
          <p:cNvPr id="16" name="Picture 15">
            <a:extLst>
              <a:ext uri="{FF2B5EF4-FFF2-40B4-BE49-F238E27FC236}">
                <a16:creationId xmlns:a16="http://schemas.microsoft.com/office/drawing/2014/main" id="{0AD0A283-E304-58EE-3160-C027FFEFC3CF}"/>
              </a:ext>
            </a:extLst>
          </p:cNvPr>
          <p:cNvPicPr>
            <a:picLocks noChangeAspect="1"/>
          </p:cNvPicPr>
          <p:nvPr/>
        </p:nvPicPr>
        <p:blipFill>
          <a:blip r:embed="rId4"/>
          <a:stretch>
            <a:fillRect/>
          </a:stretch>
        </p:blipFill>
        <p:spPr>
          <a:xfrm>
            <a:off x="7365006" y="1436132"/>
            <a:ext cx="1036044" cy="354634"/>
          </a:xfrm>
          <a:prstGeom prst="rect">
            <a:avLst/>
          </a:prstGeom>
        </p:spPr>
      </p:pic>
      <p:sp>
        <p:nvSpPr>
          <p:cNvPr id="17" name="TextBox 16">
            <a:extLst>
              <a:ext uri="{FF2B5EF4-FFF2-40B4-BE49-F238E27FC236}">
                <a16:creationId xmlns:a16="http://schemas.microsoft.com/office/drawing/2014/main" id="{F4E7A174-5AB4-46D6-69D5-D15F40D0FC15}"/>
              </a:ext>
            </a:extLst>
          </p:cNvPr>
          <p:cNvSpPr txBox="1"/>
          <p:nvPr/>
        </p:nvSpPr>
        <p:spPr>
          <a:xfrm>
            <a:off x="6686549" y="1421434"/>
            <a:ext cx="914400" cy="369332"/>
          </a:xfrm>
          <a:prstGeom prst="rect">
            <a:avLst/>
          </a:prstGeom>
          <a:noFill/>
        </p:spPr>
        <p:txBody>
          <a:bodyPr wrap="square" rtlCol="0">
            <a:spAutoFit/>
          </a:bodyPr>
          <a:lstStyle/>
          <a:p>
            <a:r>
              <a:rPr lang="en-US" dirty="0"/>
              <a:t>MHD</a:t>
            </a:r>
          </a:p>
        </p:txBody>
      </p:sp>
      <p:sp>
        <p:nvSpPr>
          <p:cNvPr id="18" name="TextBox 17">
            <a:extLst>
              <a:ext uri="{FF2B5EF4-FFF2-40B4-BE49-F238E27FC236}">
                <a16:creationId xmlns:a16="http://schemas.microsoft.com/office/drawing/2014/main" id="{72CF7158-BC11-D1B9-B835-2F2DFCFDDAFB}"/>
              </a:ext>
            </a:extLst>
          </p:cNvPr>
          <p:cNvSpPr txBox="1"/>
          <p:nvPr/>
        </p:nvSpPr>
        <p:spPr>
          <a:xfrm>
            <a:off x="8318500" y="1436132"/>
            <a:ext cx="1257301" cy="369332"/>
          </a:xfrm>
          <a:prstGeom prst="rect">
            <a:avLst/>
          </a:prstGeom>
          <a:noFill/>
        </p:spPr>
        <p:txBody>
          <a:bodyPr wrap="square" rtlCol="0">
            <a:spAutoFit/>
          </a:bodyPr>
          <a:lstStyle/>
          <a:p>
            <a:r>
              <a:rPr lang="en-US" dirty="0"/>
              <a:t>No MHD</a:t>
            </a:r>
          </a:p>
        </p:txBody>
      </p:sp>
    </p:spTree>
    <p:extLst>
      <p:ext uri="{BB962C8B-B14F-4D97-AF65-F5344CB8AC3E}">
        <p14:creationId xmlns:p14="http://schemas.microsoft.com/office/powerpoint/2010/main" val="312097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2FBDE3-EBEF-46C4-6A98-A9BF9F9FF386}"/>
              </a:ext>
            </a:extLst>
          </p:cNvPr>
          <p:cNvPicPr>
            <a:picLocks noGrp="1" noChangeAspect="1"/>
          </p:cNvPicPr>
          <p:nvPr>
            <p:ph idx="1"/>
          </p:nvPr>
        </p:nvPicPr>
        <p:blipFill>
          <a:blip r:embed="rId3"/>
          <a:stretch>
            <a:fillRect/>
          </a:stretch>
        </p:blipFill>
        <p:spPr>
          <a:xfrm>
            <a:off x="1581150" y="149268"/>
            <a:ext cx="8896350" cy="6203092"/>
          </a:xfrm>
        </p:spPr>
      </p:pic>
      <p:sp>
        <p:nvSpPr>
          <p:cNvPr id="6" name="TextBox 5">
            <a:extLst>
              <a:ext uri="{FF2B5EF4-FFF2-40B4-BE49-F238E27FC236}">
                <a16:creationId xmlns:a16="http://schemas.microsoft.com/office/drawing/2014/main" id="{3BF306A4-6373-42C8-FF6F-692EAB020E91}"/>
              </a:ext>
            </a:extLst>
          </p:cNvPr>
          <p:cNvSpPr txBox="1"/>
          <p:nvPr/>
        </p:nvSpPr>
        <p:spPr>
          <a:xfrm>
            <a:off x="9391650" y="6019800"/>
            <a:ext cx="2266950" cy="369332"/>
          </a:xfrm>
          <a:prstGeom prst="rect">
            <a:avLst/>
          </a:prstGeom>
          <a:noFill/>
        </p:spPr>
        <p:txBody>
          <a:bodyPr wrap="square" rtlCol="0">
            <a:spAutoFit/>
          </a:bodyPr>
          <a:lstStyle/>
          <a:p>
            <a:r>
              <a:rPr lang="en-US" dirty="0" err="1"/>
              <a:t>Stuebe</a:t>
            </a:r>
            <a:r>
              <a:rPr lang="en-US" dirty="0"/>
              <a:t> et al., 2021</a:t>
            </a:r>
          </a:p>
        </p:txBody>
      </p:sp>
    </p:spTree>
    <p:extLst>
      <p:ext uri="{BB962C8B-B14F-4D97-AF65-F5344CB8AC3E}">
        <p14:creationId xmlns:p14="http://schemas.microsoft.com/office/powerpoint/2010/main" val="202780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a:xfrm>
            <a:off x="838200" y="365125"/>
            <a:ext cx="10515600" cy="1006475"/>
          </a:xfrm>
        </p:spPr>
        <p:txBody>
          <a:bodyPr>
            <a:normAutofit fontScale="90000"/>
          </a:bodyPr>
          <a:lstStyle/>
          <a:p>
            <a:r>
              <a:rPr lang="en-US" sz="3600" dirty="0"/>
              <a:t>Consensus Bundle on Postpartum Care Basics: From Birth to the Comprehensive Postpartum Visit </a:t>
            </a:r>
          </a:p>
        </p:txBody>
      </p:sp>
      <p:sp>
        <p:nvSpPr>
          <p:cNvPr id="6" name="TextBox 5">
            <a:extLst>
              <a:ext uri="{FF2B5EF4-FFF2-40B4-BE49-F238E27FC236}">
                <a16:creationId xmlns:a16="http://schemas.microsoft.com/office/drawing/2014/main" id="{3BF306A4-6373-42C8-FF6F-692EAB020E91}"/>
              </a:ext>
            </a:extLst>
          </p:cNvPr>
          <p:cNvSpPr txBox="1"/>
          <p:nvPr/>
        </p:nvSpPr>
        <p:spPr>
          <a:xfrm>
            <a:off x="9391650" y="6019800"/>
            <a:ext cx="2266950" cy="369332"/>
          </a:xfrm>
          <a:prstGeom prst="rect">
            <a:avLst/>
          </a:prstGeom>
          <a:noFill/>
        </p:spPr>
        <p:txBody>
          <a:bodyPr wrap="square" rtlCol="0">
            <a:spAutoFit/>
          </a:bodyPr>
          <a:lstStyle/>
          <a:p>
            <a:r>
              <a:rPr lang="en-US" dirty="0" err="1"/>
              <a:t>Stuebe</a:t>
            </a:r>
            <a:r>
              <a:rPr lang="en-US" dirty="0"/>
              <a:t> et al., 2021</a:t>
            </a:r>
          </a:p>
        </p:txBody>
      </p:sp>
      <p:sp>
        <p:nvSpPr>
          <p:cNvPr id="4" name="Content Placeholder 3">
            <a:extLst>
              <a:ext uri="{FF2B5EF4-FFF2-40B4-BE49-F238E27FC236}">
                <a16:creationId xmlns:a16="http://schemas.microsoft.com/office/drawing/2014/main" id="{9C068058-BCDB-F773-D11A-E3183C76A560}"/>
              </a:ext>
            </a:extLst>
          </p:cNvPr>
          <p:cNvSpPr>
            <a:spLocks noGrp="1"/>
          </p:cNvSpPr>
          <p:nvPr>
            <p:ph idx="1"/>
          </p:nvPr>
        </p:nvSpPr>
        <p:spPr>
          <a:xfrm>
            <a:off x="838199" y="1371600"/>
            <a:ext cx="11024937" cy="4805363"/>
          </a:xfrm>
        </p:spPr>
        <p:txBody>
          <a:bodyPr/>
          <a:lstStyle/>
          <a:p>
            <a:r>
              <a:rPr lang="en-US" dirty="0"/>
              <a:t>Postpartum care plan that includes a medical home</a:t>
            </a:r>
          </a:p>
          <a:p>
            <a:r>
              <a:rPr lang="en-US" dirty="0"/>
              <a:t>Postpartum care team, including friends and family, to provide medical, material, and social support</a:t>
            </a:r>
          </a:p>
          <a:p>
            <a:r>
              <a:rPr lang="en-US" dirty="0"/>
              <a:t>Systems to connect families with community resources</a:t>
            </a:r>
          </a:p>
          <a:p>
            <a:r>
              <a:rPr lang="en-US" dirty="0"/>
              <a:t>Protocols for screening and treatment for postpartum concerns, including depression and SUDs</a:t>
            </a:r>
          </a:p>
          <a:p>
            <a:r>
              <a:rPr lang="en-US" dirty="0"/>
              <a:t>Guidelines for patient education, discharge, and indications for early postpartum visits</a:t>
            </a:r>
          </a:p>
          <a:p>
            <a:r>
              <a:rPr lang="en-US" dirty="0"/>
              <a:t>Reimbursement policies that do not disincentivize </a:t>
            </a:r>
            <a:r>
              <a:rPr lang="en-US"/>
              <a:t>postpartum visits</a:t>
            </a:r>
            <a:endParaRPr lang="en-US" dirty="0"/>
          </a:p>
          <a:p>
            <a:pPr lvl="1"/>
            <a:endParaRPr lang="en-US" dirty="0"/>
          </a:p>
        </p:txBody>
      </p:sp>
    </p:spTree>
    <p:extLst>
      <p:ext uri="{BB962C8B-B14F-4D97-AF65-F5344CB8AC3E}">
        <p14:creationId xmlns:p14="http://schemas.microsoft.com/office/powerpoint/2010/main" val="112757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9BF2F-EA93-4A0E-856E-A6BCF633A3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200370A-7272-413B-A4BF-B32CCDD2B436}"/>
              </a:ext>
            </a:extLst>
          </p:cNvPr>
          <p:cNvSpPr>
            <a:spLocks noGrp="1"/>
          </p:cNvSpPr>
          <p:nvPr>
            <p:ph type="title"/>
          </p:nvPr>
        </p:nvSpPr>
        <p:spPr>
          <a:xfrm>
            <a:off x="2767330" y="1809108"/>
            <a:ext cx="8763735" cy="1425700"/>
          </a:xfrm>
        </p:spPr>
        <p:txBody>
          <a:bodyPr>
            <a:normAutofit/>
          </a:bodyPr>
          <a:lstStyle/>
          <a:p>
            <a:r>
              <a:rPr lang="en-US" dirty="0"/>
              <a:t>Health Equity in Drug Policy &amp; Regulations</a:t>
            </a:r>
          </a:p>
        </p:txBody>
      </p:sp>
      <p:sp>
        <p:nvSpPr>
          <p:cNvPr id="4" name="Text Placeholder 3">
            <a:extLst>
              <a:ext uri="{FF2B5EF4-FFF2-40B4-BE49-F238E27FC236}">
                <a16:creationId xmlns:a16="http://schemas.microsoft.com/office/drawing/2014/main" id="{8AA63586-5F1A-4F09-B5A4-3C4D5CF486A9}"/>
              </a:ext>
            </a:extLst>
          </p:cNvPr>
          <p:cNvSpPr>
            <a:spLocks noGrp="1"/>
          </p:cNvSpPr>
          <p:nvPr>
            <p:ph type="body" sz="quarter" idx="13"/>
          </p:nvPr>
        </p:nvSpPr>
        <p:spPr>
          <a:xfrm>
            <a:off x="2767013" y="3902628"/>
            <a:ext cx="7888287" cy="957048"/>
          </a:xfrm>
        </p:spPr>
        <p:txBody>
          <a:bodyPr/>
          <a:lstStyle/>
          <a:p>
            <a:r>
              <a:rPr lang="en-US" sz="2800" dirty="0"/>
              <a:t>“The issue is justice”</a:t>
            </a:r>
            <a:endParaRPr lang="en-US" dirty="0"/>
          </a:p>
        </p:txBody>
      </p:sp>
      <p:sp>
        <p:nvSpPr>
          <p:cNvPr id="6" name="TextBox 5">
            <a:extLst>
              <a:ext uri="{FF2B5EF4-FFF2-40B4-BE49-F238E27FC236}">
                <a16:creationId xmlns:a16="http://schemas.microsoft.com/office/drawing/2014/main" id="{146B316B-562B-41A2-A599-07A9B99367C5}"/>
              </a:ext>
            </a:extLst>
          </p:cNvPr>
          <p:cNvSpPr txBox="1"/>
          <p:nvPr/>
        </p:nvSpPr>
        <p:spPr>
          <a:xfrm>
            <a:off x="6651552" y="4962947"/>
            <a:ext cx="186461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Braveman</a:t>
            </a:r>
            <a:r>
              <a:rPr kumimoji="0" lang="en-US" sz="135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et al., 2011</a:t>
            </a:r>
          </a:p>
        </p:txBody>
      </p:sp>
    </p:spTree>
    <p:extLst>
      <p:ext uri="{BB962C8B-B14F-4D97-AF65-F5344CB8AC3E}">
        <p14:creationId xmlns:p14="http://schemas.microsoft.com/office/powerpoint/2010/main" val="254889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p:txBody>
          <a:bodyPr/>
          <a:lstStyle/>
          <a:p>
            <a:r>
              <a:rPr lang="en-US" dirty="0"/>
              <a:t>An Equitable Response to the Ongoing Opioid Crisis</a:t>
            </a:r>
          </a:p>
        </p:txBody>
      </p:sp>
      <p:sp>
        <p:nvSpPr>
          <p:cNvPr id="3" name="Content Placeholder 2">
            <a:extLst>
              <a:ext uri="{FF2B5EF4-FFF2-40B4-BE49-F238E27FC236}">
                <a16:creationId xmlns:a16="http://schemas.microsoft.com/office/drawing/2014/main" id="{86697F29-55C2-C8B3-7584-39820AF698D8}"/>
              </a:ext>
            </a:extLst>
          </p:cNvPr>
          <p:cNvSpPr>
            <a:spLocks noGrp="1"/>
          </p:cNvSpPr>
          <p:nvPr>
            <p:ph idx="1"/>
          </p:nvPr>
        </p:nvSpPr>
        <p:spPr/>
        <p:txBody>
          <a:bodyPr/>
          <a:lstStyle/>
          <a:p>
            <a:r>
              <a:rPr lang="en-US" dirty="0">
                <a:hlinkClick r:id="rId3"/>
              </a:rPr>
              <a:t>https://www.apha.org/Policies-and-Advocacy/Public-Health-Policy-Statements/Policy-Database/2022/01/07/An-Equitable-Response-to-the-Ongoing-Opioid-Crisis</a:t>
            </a:r>
            <a:endParaRPr lang="en-US" dirty="0"/>
          </a:p>
          <a:p>
            <a:r>
              <a:rPr lang="en-US" dirty="0"/>
              <a:t>Update to APHA policy</a:t>
            </a:r>
          </a:p>
          <a:p>
            <a:pPr lvl="1"/>
            <a:r>
              <a:rPr lang="en-US" dirty="0"/>
              <a:t>Prevention and Intervention Strategies to Decrease Misuse of Prescription Pain Medication</a:t>
            </a:r>
          </a:p>
        </p:txBody>
      </p:sp>
    </p:spTree>
    <p:extLst>
      <p:ext uri="{BB962C8B-B14F-4D97-AF65-F5344CB8AC3E}">
        <p14:creationId xmlns:p14="http://schemas.microsoft.com/office/powerpoint/2010/main" val="262398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FC69-E237-4040-81AC-DC8F584B99C5}"/>
              </a:ext>
            </a:extLst>
          </p:cNvPr>
          <p:cNvSpPr>
            <a:spLocks noGrp="1"/>
          </p:cNvSpPr>
          <p:nvPr>
            <p:ph type="title"/>
          </p:nvPr>
        </p:nvSpPr>
        <p:spPr>
          <a:xfrm>
            <a:off x="838200" y="319902"/>
            <a:ext cx="10515600" cy="722270"/>
          </a:xfrm>
        </p:spPr>
        <p:txBody>
          <a:bodyPr/>
          <a:lstStyle/>
          <a:p>
            <a:r>
              <a:rPr lang="en-US" dirty="0"/>
              <a:t>Accreditation: CME</a:t>
            </a:r>
          </a:p>
        </p:txBody>
      </p:sp>
      <p:sp>
        <p:nvSpPr>
          <p:cNvPr id="3" name="Content Placeholder 2">
            <a:extLst>
              <a:ext uri="{FF2B5EF4-FFF2-40B4-BE49-F238E27FC236}">
                <a16:creationId xmlns:a16="http://schemas.microsoft.com/office/drawing/2014/main" id="{DEC0F9F2-4D56-488C-B9AB-3503545A7114}"/>
              </a:ext>
            </a:extLst>
          </p:cNvPr>
          <p:cNvSpPr>
            <a:spLocks noGrp="1"/>
          </p:cNvSpPr>
          <p:nvPr>
            <p:ph idx="1"/>
          </p:nvPr>
        </p:nvSpPr>
        <p:spPr>
          <a:xfrm>
            <a:off x="838200" y="1042172"/>
            <a:ext cx="10515600" cy="5134791"/>
          </a:xfrm>
        </p:spPr>
        <p:txBody>
          <a:bodyPr>
            <a:normAutofit/>
          </a:bodyPr>
          <a:lstStyle/>
          <a:p>
            <a:r>
              <a:rPr lang="en-US" sz="2400" dirty="0">
                <a:effectLst/>
                <a:ea typeface="Times New Roman" panose="02020603050405020304" pitchFamily="18" charset="0"/>
              </a:rPr>
              <a:t>This activity has been planned and implemented in accordance with the accreditation requirements and policies of the Accreditation Council for Continuing Medical Education (ACCME) through the joint providership of the Wisconsin Association for Perinatal Care (WAPC) and the Center for Urban Population Health (CUPH).</a:t>
            </a:r>
            <a:endParaRPr lang="en-US" sz="2400" dirty="0"/>
          </a:p>
          <a:p>
            <a:r>
              <a:rPr lang="en-US" sz="2400" dirty="0"/>
              <a:t>The Wisconsin Association for Perinatal Care (WAPC) is accredited by the Wisconsin Medical Society to provide continuing medical education for physicians.</a:t>
            </a:r>
          </a:p>
          <a:p>
            <a:r>
              <a:rPr lang="en-US" sz="2400" dirty="0"/>
              <a:t>The Wisconsin Association for Perinatal Care (WAPC) designates this internet live course for a maximum of 1 </a:t>
            </a:r>
            <a:r>
              <a:rPr lang="en-US" sz="2400" i="1" dirty="0"/>
              <a:t>AMA PRA Category 1 </a:t>
            </a:r>
            <a:r>
              <a:rPr lang="en-US" sz="2400" i="1" dirty="0" err="1"/>
              <a:t>Credit</a:t>
            </a:r>
            <a:r>
              <a:rPr lang="en-US" sz="2400" i="1" baseline="30000" dirty="0" err="1"/>
              <a:t>TM</a:t>
            </a:r>
            <a:r>
              <a:rPr lang="en-US" sz="2400" dirty="0"/>
              <a:t>. Physicians should claim only the credit commensurate with the extent of their participation in the activity.</a:t>
            </a:r>
          </a:p>
          <a:p>
            <a:r>
              <a:rPr lang="en-US" sz="2400" dirty="0"/>
              <a:t>To receive credit, participants must attend the entire activity.</a:t>
            </a:r>
          </a:p>
        </p:txBody>
      </p:sp>
    </p:spTree>
    <p:extLst>
      <p:ext uri="{BB962C8B-B14F-4D97-AF65-F5344CB8AC3E}">
        <p14:creationId xmlns:p14="http://schemas.microsoft.com/office/powerpoint/2010/main" val="203767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BE8B-1A50-267E-27DC-0CEF54E75D68}"/>
              </a:ext>
            </a:extLst>
          </p:cNvPr>
          <p:cNvSpPr>
            <a:spLocks noGrp="1"/>
          </p:cNvSpPr>
          <p:nvPr>
            <p:ph type="title"/>
          </p:nvPr>
        </p:nvSpPr>
        <p:spPr/>
        <p:txBody>
          <a:bodyPr/>
          <a:lstStyle/>
          <a:p>
            <a:r>
              <a:rPr lang="en-US" dirty="0"/>
              <a:t>Goal of Updating Existing Opioid Policy </a:t>
            </a:r>
          </a:p>
        </p:txBody>
      </p:sp>
      <p:sp>
        <p:nvSpPr>
          <p:cNvPr id="3" name="Text Placeholder 2">
            <a:extLst>
              <a:ext uri="{FF2B5EF4-FFF2-40B4-BE49-F238E27FC236}">
                <a16:creationId xmlns:a16="http://schemas.microsoft.com/office/drawing/2014/main" id="{17248F2F-0A47-B0C5-D908-7063ECFA6EB3}"/>
              </a:ext>
            </a:extLst>
          </p:cNvPr>
          <p:cNvSpPr>
            <a:spLocks noGrp="1"/>
          </p:cNvSpPr>
          <p:nvPr>
            <p:ph type="body" sz="quarter" idx="13"/>
          </p:nvPr>
        </p:nvSpPr>
        <p:spPr>
          <a:xfrm>
            <a:off x="838200" y="1643973"/>
            <a:ext cx="10515600" cy="4610912"/>
          </a:xfrm>
        </p:spPr>
        <p:txBody>
          <a:bodyPr/>
          <a:lstStyle/>
          <a:p>
            <a:r>
              <a:rPr lang="en-US" dirty="0"/>
              <a:t>Highlight the disproportionate impact on vulnerable and historically marginalized populations </a:t>
            </a:r>
          </a:p>
          <a:p>
            <a:r>
              <a:rPr lang="en-US" dirty="0"/>
              <a:t>Incorporate less stigmatizing language and accurately describe current concerns</a:t>
            </a:r>
          </a:p>
          <a:p>
            <a:r>
              <a:rPr lang="en-US" dirty="0"/>
              <a:t>Address a more dangerous landscape of potent synthetic opioids, polysubstance use, and growth in stimulant overdose deaths (with or without opioid involvement) </a:t>
            </a:r>
          </a:p>
          <a:p>
            <a:r>
              <a:rPr lang="en-US" dirty="0"/>
              <a:t>Reflect new research on intervention strategies</a:t>
            </a:r>
          </a:p>
          <a:p>
            <a:r>
              <a:rPr lang="en-US" dirty="0"/>
              <a:t>Mobilize advocacy across APHA </a:t>
            </a:r>
          </a:p>
          <a:p>
            <a:endParaRPr lang="en-US" dirty="0"/>
          </a:p>
          <a:p>
            <a:endParaRPr lang="en-US" dirty="0"/>
          </a:p>
        </p:txBody>
      </p:sp>
      <p:sp>
        <p:nvSpPr>
          <p:cNvPr id="4" name="Slide Number Placeholder 3">
            <a:extLst>
              <a:ext uri="{FF2B5EF4-FFF2-40B4-BE49-F238E27FC236}">
                <a16:creationId xmlns:a16="http://schemas.microsoft.com/office/drawing/2014/main" id="{231192DF-4456-9759-E168-144376CCA2CF}"/>
              </a:ext>
            </a:extLst>
          </p:cNvPr>
          <p:cNvSpPr>
            <a:spLocks noGrp="1"/>
          </p:cNvSpPr>
          <p:nvPr>
            <p:ph type="sldNum" sz="quarter" idx="12"/>
          </p:nvPr>
        </p:nvSpPr>
        <p:spPr/>
        <p:txBody>
          <a:bodyPr/>
          <a:lstStyle/>
          <a:p>
            <a:fld id="{4D106CB7-E670-440F-8FBA-AAA8FF979C43}" type="slidenum">
              <a:rPr lang="en-US" smtClean="0"/>
              <a:t>20</a:t>
            </a:fld>
            <a:endParaRPr lang="en-US" dirty="0"/>
          </a:p>
        </p:txBody>
      </p:sp>
    </p:spTree>
    <p:extLst>
      <p:ext uri="{BB962C8B-B14F-4D97-AF65-F5344CB8AC3E}">
        <p14:creationId xmlns:p14="http://schemas.microsoft.com/office/powerpoint/2010/main" val="263480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9B89-6800-4AD8-BE9A-CBBC2C49F1B2}"/>
              </a:ext>
            </a:extLst>
          </p:cNvPr>
          <p:cNvSpPr>
            <a:spLocks noGrp="1"/>
          </p:cNvSpPr>
          <p:nvPr>
            <p:ph type="title"/>
          </p:nvPr>
        </p:nvSpPr>
        <p:spPr/>
        <p:txBody>
          <a:bodyPr/>
          <a:lstStyle/>
          <a:p>
            <a:r>
              <a:rPr lang="en-US" dirty="0"/>
              <a:t>Health Equity Concerns</a:t>
            </a:r>
          </a:p>
        </p:txBody>
      </p:sp>
      <p:sp>
        <p:nvSpPr>
          <p:cNvPr id="3" name="Text Placeholder 2">
            <a:extLst>
              <a:ext uri="{FF2B5EF4-FFF2-40B4-BE49-F238E27FC236}">
                <a16:creationId xmlns:a16="http://schemas.microsoft.com/office/drawing/2014/main" id="{EC9FA5D0-8FCD-4586-A1FF-7DA1A09AA3ED}"/>
              </a:ext>
            </a:extLst>
          </p:cNvPr>
          <p:cNvSpPr>
            <a:spLocks noGrp="1"/>
          </p:cNvSpPr>
          <p:nvPr>
            <p:ph type="body" sz="quarter" idx="13"/>
          </p:nvPr>
        </p:nvSpPr>
        <p:spPr>
          <a:xfrm>
            <a:off x="838200" y="1624523"/>
            <a:ext cx="10515600" cy="4630364"/>
          </a:xfrm>
        </p:spPr>
        <p:txBody>
          <a:bodyPr>
            <a:normAutofit fontScale="92500"/>
          </a:bodyPr>
          <a:lstStyle/>
          <a:p>
            <a:r>
              <a:rPr lang="en-US" dirty="0"/>
              <a:t>Disparities in access to treatment – medications are the standard of care for opioid use disorder</a:t>
            </a:r>
          </a:p>
          <a:p>
            <a:r>
              <a:rPr lang="en-US" dirty="0"/>
              <a:t>Disparities in responses to use and access to overdose prevention </a:t>
            </a:r>
          </a:p>
          <a:p>
            <a:r>
              <a:rPr lang="en-US" dirty="0"/>
              <a:t>Limited access and understanding of harm/risk reduction services and strategies</a:t>
            </a:r>
          </a:p>
          <a:p>
            <a:r>
              <a:rPr lang="en-US" dirty="0"/>
              <a:t>Impact of stigma on individuals and communities</a:t>
            </a:r>
          </a:p>
          <a:p>
            <a:r>
              <a:rPr lang="en-US" dirty="0"/>
              <a:t>Regulatory, reimbursement, training, and infrastructure barriers</a:t>
            </a:r>
          </a:p>
          <a:p>
            <a:r>
              <a:rPr lang="en-US" dirty="0"/>
              <a:t>Inadequate real time surveillance systems addressing socioeconomic disparities </a:t>
            </a:r>
          </a:p>
          <a:p>
            <a:endParaRPr lang="en-US" dirty="0"/>
          </a:p>
        </p:txBody>
      </p:sp>
      <p:sp>
        <p:nvSpPr>
          <p:cNvPr id="4" name="Slide Number Placeholder 3">
            <a:extLst>
              <a:ext uri="{FF2B5EF4-FFF2-40B4-BE49-F238E27FC236}">
                <a16:creationId xmlns:a16="http://schemas.microsoft.com/office/drawing/2014/main" id="{C89CA79F-59E4-4DE1-BACB-6671D460A28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493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D559034-CDA6-49D6-9A15-C3982D7BE9EF}"/>
              </a:ext>
            </a:extLst>
          </p:cNvPr>
          <p:cNvSpPr>
            <a:spLocks noGrp="1"/>
          </p:cNvSpPr>
          <p:nvPr>
            <p:ph sz="quarter" idx="15"/>
          </p:nvPr>
        </p:nvSpPr>
        <p:spPr/>
        <p:txBody>
          <a:bodyPr>
            <a:normAutofit fontScale="92500" lnSpcReduction="10000"/>
          </a:bodyPr>
          <a:lstStyle/>
          <a:p>
            <a:r>
              <a:rPr lang="en-US" dirty="0"/>
              <a:t>Protecting vulnerable populations</a:t>
            </a:r>
          </a:p>
          <a:p>
            <a:r>
              <a:rPr lang="en-US" dirty="0"/>
              <a:t>Minimize individual and community harm </a:t>
            </a:r>
          </a:p>
          <a:p>
            <a:r>
              <a:rPr lang="en-US" dirty="0"/>
              <a:t>Prioritize equity and social justice to address harms caused to populations disproportionately impacted by prior drug policy approaches</a:t>
            </a:r>
          </a:p>
          <a:p>
            <a:r>
              <a:rPr lang="en-US" dirty="0"/>
              <a:t>Expand and improve monitoring, surveillance, and data utilization to address inequity and improve access to services and evaluate effectiveness and outcomes</a:t>
            </a:r>
          </a:p>
          <a:p>
            <a:endParaRPr lang="en-US" dirty="0"/>
          </a:p>
          <a:p>
            <a:endParaRPr lang="en-US" dirty="0"/>
          </a:p>
        </p:txBody>
      </p:sp>
      <p:sp>
        <p:nvSpPr>
          <p:cNvPr id="4" name="Slide Number Placeholder 3">
            <a:extLst>
              <a:ext uri="{FF2B5EF4-FFF2-40B4-BE49-F238E27FC236}">
                <a16:creationId xmlns:a16="http://schemas.microsoft.com/office/drawing/2014/main" id="{B92AC0D8-45BD-45D5-8482-3EB14FC6A1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0DDF7903-37F9-4C11-ABEE-7D2ED2C87633}"/>
              </a:ext>
            </a:extLst>
          </p:cNvPr>
          <p:cNvSpPr>
            <a:spLocks noGrp="1"/>
          </p:cNvSpPr>
          <p:nvPr>
            <p:ph type="title"/>
          </p:nvPr>
        </p:nvSpPr>
        <p:spPr>
          <a:xfrm>
            <a:off x="838200" y="168442"/>
            <a:ext cx="10515600" cy="818445"/>
          </a:xfrm>
        </p:spPr>
        <p:txBody>
          <a:bodyPr>
            <a:normAutofit fontScale="90000"/>
          </a:bodyPr>
          <a:lstStyle/>
          <a:p>
            <a:r>
              <a:rPr lang="en-US" dirty="0"/>
              <a:t>Evidence-Based Strategies to Protect Public Health</a:t>
            </a:r>
            <a:endParaRPr lang="en-US" sz="3600" i="1" dirty="0"/>
          </a:p>
        </p:txBody>
      </p:sp>
      <p:sp>
        <p:nvSpPr>
          <p:cNvPr id="10" name="Content Placeholder 9">
            <a:extLst>
              <a:ext uri="{FF2B5EF4-FFF2-40B4-BE49-F238E27FC236}">
                <a16:creationId xmlns:a16="http://schemas.microsoft.com/office/drawing/2014/main" id="{03D0091C-9328-4A6C-9E65-C300521CD518}"/>
              </a:ext>
            </a:extLst>
          </p:cNvPr>
          <p:cNvSpPr>
            <a:spLocks noGrp="1"/>
          </p:cNvSpPr>
          <p:nvPr>
            <p:ph sz="quarter" idx="17"/>
          </p:nvPr>
        </p:nvSpPr>
        <p:spPr/>
        <p:txBody>
          <a:bodyPr/>
          <a:lstStyle/>
          <a:p>
            <a:r>
              <a:rPr lang="en-US" dirty="0"/>
              <a:t>Actions in Four Key Areas: </a:t>
            </a:r>
          </a:p>
        </p:txBody>
      </p:sp>
      <p:pic>
        <p:nvPicPr>
          <p:cNvPr id="11" name="Content Placeholder 17" descr="A picture containing person, wall, indoor, woman&#10;&#10;Description generated with very high confidence">
            <a:extLst>
              <a:ext uri="{FF2B5EF4-FFF2-40B4-BE49-F238E27FC236}">
                <a16:creationId xmlns:a16="http://schemas.microsoft.com/office/drawing/2014/main" id="{B2BDD73F-FCB3-4456-8133-965B1286AC2E}"/>
              </a:ext>
            </a:extLst>
          </p:cNvPr>
          <p:cNvPicPr>
            <a:picLocks noGrp="1" noChangeAspect="1"/>
          </p:cNvPicPr>
          <p:nvPr>
            <p:ph sz="quarter" idx="16"/>
          </p:nvPr>
        </p:nvPicPr>
        <p:blipFill rotWithShape="1">
          <a:blip r:embed="rId3" cstate="screen">
            <a:extLst>
              <a:ext uri="{28A0092B-C50C-407E-A947-70E740481C1C}">
                <a14:useLocalDpi xmlns:a14="http://schemas.microsoft.com/office/drawing/2010/main"/>
              </a:ext>
            </a:extLst>
          </a:blip>
          <a:srcRect/>
          <a:stretch/>
        </p:blipFill>
        <p:spPr>
          <a:xfrm>
            <a:off x="838200" y="1293779"/>
            <a:ext cx="3897786" cy="4856570"/>
          </a:xfrm>
        </p:spPr>
      </p:pic>
    </p:spTree>
    <p:extLst>
      <p:ext uri="{BB962C8B-B14F-4D97-AF65-F5344CB8AC3E}">
        <p14:creationId xmlns:p14="http://schemas.microsoft.com/office/powerpoint/2010/main" val="383310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012"/>
            <a:ext cx="10515600" cy="772988"/>
          </a:xfrm>
        </p:spPr>
        <p:txBody>
          <a:bodyPr>
            <a:noAutofit/>
          </a:bodyPr>
          <a:lstStyle/>
          <a:p>
            <a:r>
              <a:rPr lang="en-US" sz="3200" dirty="0"/>
              <a:t>Protect Vulnerable Populations</a:t>
            </a:r>
          </a:p>
        </p:txBody>
      </p:sp>
      <p:sp>
        <p:nvSpPr>
          <p:cNvPr id="8" name="Text Placeholder 7"/>
          <p:cNvSpPr>
            <a:spLocks noGrp="1"/>
          </p:cNvSpPr>
          <p:nvPr>
            <p:ph type="body" sz="quarter" idx="13"/>
          </p:nvPr>
        </p:nvSpPr>
        <p:spPr/>
        <p:txBody>
          <a:bodyPr>
            <a:normAutofit fontScale="92500" lnSpcReduction="10000"/>
          </a:bodyPr>
          <a:lstStyle/>
          <a:p>
            <a:pPr>
              <a:lnSpc>
                <a:spcPct val="108000"/>
              </a:lnSpc>
            </a:pPr>
            <a:r>
              <a:rPr lang="en-US" dirty="0"/>
              <a:t>Enhance and improve tertiary prevention and treatment programs</a:t>
            </a:r>
          </a:p>
          <a:p>
            <a:pPr>
              <a:lnSpc>
                <a:spcPct val="108000"/>
              </a:lnSpc>
            </a:pPr>
            <a:r>
              <a:rPr lang="en-US" dirty="0"/>
              <a:t>Address policy and regulatory barriers with special attention to vulnerable and marginalized populations </a:t>
            </a:r>
          </a:p>
          <a:p>
            <a:pPr>
              <a:lnSpc>
                <a:spcPct val="108000"/>
              </a:lnSpc>
            </a:pPr>
            <a:r>
              <a:rPr lang="en-US" dirty="0"/>
              <a:t>Education on harm reduction and treatment best practices</a:t>
            </a:r>
          </a:p>
          <a:p>
            <a:pPr>
              <a:lnSpc>
                <a:spcPct val="108000"/>
              </a:lnSpc>
            </a:pPr>
            <a:r>
              <a:rPr lang="en-US" dirty="0"/>
              <a:t>Conduct community readiness assessments to improve community and school-based programming</a:t>
            </a:r>
          </a:p>
          <a:p>
            <a:pPr>
              <a:lnSpc>
                <a:spcPct val="108000"/>
              </a:lnSpc>
            </a:pPr>
            <a:r>
              <a:rPr lang="en-US" dirty="0"/>
              <a:t>S</a:t>
            </a:r>
            <a:r>
              <a:rPr kumimoji="0" lang="en-US" b="0" i="0" u="none" strike="noStrike" kern="1200" cap="none" spc="0" normalizeH="0" baseline="0" noProof="0" dirty="0" err="1">
                <a:ln>
                  <a:noFill/>
                </a:ln>
                <a:effectLst/>
                <a:uLnTx/>
                <a:uFillTx/>
                <a:ea typeface="+mn-ea"/>
                <a:cs typeface="Arial" panose="020B0604020202020204" pitchFamily="34" charset="0"/>
              </a:rPr>
              <a:t>creening</a:t>
            </a:r>
            <a:r>
              <a:rPr kumimoji="0" lang="en-US" b="0" i="0" u="none" strike="noStrike" kern="1200" cap="none" spc="0" normalizeH="0" baseline="0" noProof="0" dirty="0">
                <a:ln>
                  <a:noFill/>
                </a:ln>
                <a:effectLst/>
                <a:uLnTx/>
                <a:uFillTx/>
                <a:ea typeface="+mn-ea"/>
                <a:cs typeface="Arial" panose="020B0604020202020204" pitchFamily="34" charset="0"/>
              </a:rPr>
              <a:t>, brief intervention, and referral to treatment (SBIRT)</a:t>
            </a:r>
            <a:endParaRPr lang="en-US" dirty="0"/>
          </a:p>
          <a:p>
            <a:pPr>
              <a:lnSpc>
                <a:spcPct val="108000"/>
              </a:lnSpc>
            </a:pPr>
            <a:r>
              <a:rPr lang="en-US" dirty="0"/>
              <a:t>Encourage interprofessional coalitions.</a:t>
            </a:r>
            <a:br>
              <a:rPr lang="en-US" dirty="0"/>
            </a:br>
            <a:endParaRPr lang="en-US"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673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Minimize Individual &amp; Community Harm</a:t>
            </a:r>
          </a:p>
        </p:txBody>
      </p:sp>
      <p:sp>
        <p:nvSpPr>
          <p:cNvPr id="8" name="Text Placeholder 7"/>
          <p:cNvSpPr>
            <a:spLocks noGrp="1"/>
          </p:cNvSpPr>
          <p:nvPr>
            <p:ph type="body" sz="quarter" idx="13"/>
          </p:nvPr>
        </p:nvSpPr>
        <p:spPr>
          <a:xfrm>
            <a:off x="838200" y="1391057"/>
            <a:ext cx="10515600" cy="4342993"/>
          </a:xfrm>
        </p:spPr>
        <p:txBody>
          <a:bodyPr>
            <a:normAutofit/>
          </a:bodyPr>
          <a:lstStyle/>
          <a:p>
            <a:pPr>
              <a:lnSpc>
                <a:spcPct val="108000"/>
              </a:lnSpc>
            </a:pPr>
            <a:r>
              <a:rPr lang="en-US" dirty="0"/>
              <a:t>Access to medications for Opioid Use Disorder </a:t>
            </a:r>
          </a:p>
          <a:p>
            <a:pPr>
              <a:lnSpc>
                <a:spcPct val="108000"/>
              </a:lnSpc>
            </a:pPr>
            <a:r>
              <a:rPr lang="en-US" dirty="0"/>
              <a:t>Naloxone – the AED of opioid overdose</a:t>
            </a:r>
          </a:p>
          <a:p>
            <a:pPr>
              <a:lnSpc>
                <a:spcPct val="108000"/>
              </a:lnSpc>
            </a:pPr>
            <a:r>
              <a:rPr lang="en-US" dirty="0"/>
              <a:t>Fentanyl testing strips</a:t>
            </a:r>
          </a:p>
          <a:p>
            <a:pPr>
              <a:lnSpc>
                <a:spcPct val="108000"/>
              </a:lnSpc>
            </a:pPr>
            <a:r>
              <a:rPr lang="en-US" dirty="0"/>
              <a:t>Syringe Service Programs (SSPs)</a:t>
            </a:r>
          </a:p>
          <a:p>
            <a:pPr>
              <a:lnSpc>
                <a:spcPct val="108000"/>
              </a:lnSpc>
            </a:pPr>
            <a:r>
              <a:rPr lang="en-US" dirty="0"/>
              <a:t>Safe Consumption Sites</a:t>
            </a:r>
          </a:p>
          <a:p>
            <a:pPr>
              <a:lnSpc>
                <a:spcPct val="108000"/>
              </a:lnSpc>
            </a:pPr>
            <a:r>
              <a:rPr lang="en-US" dirty="0"/>
              <a:t>Education to reduce stigma and address misinformation</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203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900" dirty="0"/>
              <a:t>Prioritize Equity/Social Justice</a:t>
            </a:r>
            <a:endParaRPr lang="en-US" sz="3900" i="1" dirty="0"/>
          </a:p>
        </p:txBody>
      </p:sp>
      <p:sp>
        <p:nvSpPr>
          <p:cNvPr id="6" name="Text Placeholder 5"/>
          <p:cNvSpPr>
            <a:spLocks noGrp="1"/>
          </p:cNvSpPr>
          <p:nvPr>
            <p:ph type="body" sz="quarter" idx="13"/>
          </p:nvPr>
        </p:nvSpPr>
        <p:spPr>
          <a:xfrm>
            <a:off x="838200" y="1628627"/>
            <a:ext cx="10515600" cy="4456589"/>
          </a:xfrm>
        </p:spPr>
        <p:txBody>
          <a:bodyPr>
            <a:normAutofit fontScale="92500"/>
          </a:bodyPr>
          <a:lstStyle/>
          <a:p>
            <a:pPr marL="287338" marR="0" lvl="0" indent="-287338" algn="l" defTabSz="914400" rtl="0" eaLnBrk="1" fontAlgn="auto" latinLnBrk="0" hangingPunct="1">
              <a:lnSpc>
                <a:spcPct val="108000"/>
              </a:lnSpc>
              <a:spcBef>
                <a:spcPts val="1800"/>
              </a:spcBef>
              <a:spcAft>
                <a:spcPts val="0"/>
              </a:spcAft>
              <a:buClr>
                <a:srgbClr val="9D5A9E"/>
              </a:buClr>
              <a:buSzTx/>
              <a:buFont typeface="Wingdings" panose="05000000000000000000" pitchFamily="2" charset="2"/>
              <a:buChar char="§"/>
              <a:tabLst/>
              <a:defRPr/>
            </a:pPr>
            <a:r>
              <a:rPr lang="en-US" dirty="0">
                <a:solidFill>
                  <a:srgbClr val="000000">
                    <a:lumMod val="75000"/>
                    <a:lumOff val="25000"/>
                  </a:srgbClr>
                </a:solidFill>
              </a:rPr>
              <a:t>Medications for OUD are the most effective treatment</a:t>
            </a:r>
            <a:endParaRPr kumimoji="0" lang="en-US" sz="2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endParaRPr>
          </a:p>
          <a:p>
            <a:pPr marL="685800" marR="0" lvl="1" indent="-228600" algn="l" defTabSz="914400" rtl="0" eaLnBrk="1" fontAlgn="auto" latinLnBrk="0" hangingPunct="1">
              <a:lnSpc>
                <a:spcPct val="108000"/>
              </a:lnSpc>
              <a:spcBef>
                <a:spcPts val="500"/>
              </a:spcBef>
              <a:spcAft>
                <a:spcPts val="0"/>
              </a:spcAft>
              <a:buClr>
                <a:srgbClr val="2C72B3"/>
              </a:buClr>
              <a:buSzTx/>
              <a:buFont typeface="Arial" panose="020B0604020202020204" pitchFamily="34" charset="0"/>
              <a:buChar char="•"/>
              <a:tabLst/>
              <a:defRPr/>
            </a:pPr>
            <a:r>
              <a:rPr lang="en-US" dirty="0">
                <a:solidFill>
                  <a:srgbClr val="000000">
                    <a:lumMod val="75000"/>
                    <a:lumOff val="25000"/>
                  </a:srgbClr>
                </a:solidFill>
              </a:rPr>
              <a:t>Reduce overdose mortality</a:t>
            </a:r>
            <a:endParaRPr kumimoji="0" lang="en-US" sz="24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endParaRPr>
          </a:p>
          <a:p>
            <a:pPr marL="685800" marR="0" lvl="1" indent="-228600" algn="l" defTabSz="914400" rtl="0" eaLnBrk="1" fontAlgn="auto" latinLnBrk="0" hangingPunct="1">
              <a:lnSpc>
                <a:spcPct val="108000"/>
              </a:lnSpc>
              <a:spcBef>
                <a:spcPts val="500"/>
              </a:spcBef>
              <a:spcAft>
                <a:spcPts val="0"/>
              </a:spcAft>
              <a:buClr>
                <a:srgbClr val="2C72B3"/>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rPr>
              <a:t>Access to treatment medications remains limited</a:t>
            </a:r>
          </a:p>
          <a:p>
            <a:pPr marL="685800" marR="0" lvl="1" indent="-228600" algn="l" defTabSz="914400" rtl="0" eaLnBrk="1" fontAlgn="auto" latinLnBrk="0" hangingPunct="1">
              <a:lnSpc>
                <a:spcPct val="108000"/>
              </a:lnSpc>
              <a:spcBef>
                <a:spcPts val="500"/>
              </a:spcBef>
              <a:spcAft>
                <a:spcPts val="0"/>
              </a:spcAft>
              <a:buClr>
                <a:srgbClr val="2C72B3"/>
              </a:buClr>
              <a:buSzTx/>
              <a:buFont typeface="Arial" panose="020B0604020202020204" pitchFamily="34" charset="0"/>
              <a:buChar char="•"/>
              <a:tabLst/>
              <a:defRPr/>
            </a:pPr>
            <a:r>
              <a:rPr lang="en-US" dirty="0">
                <a:solidFill>
                  <a:srgbClr val="000000">
                    <a:lumMod val="75000"/>
                    <a:lumOff val="25000"/>
                  </a:srgbClr>
                </a:solidFill>
              </a:rPr>
              <a:t>Stigma and fear of DEA action impact provider uptake</a:t>
            </a:r>
            <a:endParaRPr kumimoji="0" lang="en-US" sz="24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endParaRPr>
          </a:p>
          <a:p>
            <a:pPr marL="274320" marR="0" lvl="0" indent="-274320" algn="l" defTabSz="914400" rtl="0" eaLnBrk="1" fontAlgn="auto" latinLnBrk="0" hangingPunct="1">
              <a:lnSpc>
                <a:spcPct val="108000"/>
              </a:lnSpc>
              <a:spcBef>
                <a:spcPts val="1800"/>
              </a:spcBef>
              <a:spcAft>
                <a:spcPts val="0"/>
              </a:spcAft>
              <a:buClr>
                <a:srgbClr val="9D5A9E"/>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rPr>
              <a:t>Engage policy makers and the medical community to implement opioid treatment and overdose prevention equitably </a:t>
            </a:r>
          </a:p>
          <a:p>
            <a:pPr marL="274320" marR="0" lvl="0" indent="-274320" algn="l" defTabSz="914400" rtl="0" eaLnBrk="1" fontAlgn="auto" latinLnBrk="0" hangingPunct="1">
              <a:lnSpc>
                <a:spcPct val="108000"/>
              </a:lnSpc>
              <a:spcBef>
                <a:spcPts val="1800"/>
              </a:spcBef>
              <a:spcAft>
                <a:spcPts val="0"/>
              </a:spcAft>
              <a:buClr>
                <a:srgbClr val="9D5A9E"/>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rPr>
              <a:t>Workforce training to minimize provider bias </a:t>
            </a:r>
          </a:p>
          <a:p>
            <a:pPr marL="274320" marR="0" lvl="0" indent="-274320" algn="l" defTabSz="914400" rtl="0" eaLnBrk="1" fontAlgn="auto" latinLnBrk="0" hangingPunct="1">
              <a:lnSpc>
                <a:spcPct val="108000"/>
              </a:lnSpc>
              <a:spcBef>
                <a:spcPts val="1800"/>
              </a:spcBef>
              <a:spcAft>
                <a:spcPts val="0"/>
              </a:spcAft>
              <a:buClr>
                <a:srgbClr val="9D5A9E"/>
              </a:buClr>
              <a:buSzTx/>
              <a:buFont typeface="Wingdings" panose="05000000000000000000" pitchFamily="2" charset="2"/>
              <a:buChar char="§"/>
              <a:tabLst/>
              <a:defRPr/>
            </a:pPr>
            <a:r>
              <a:rPr lang="en-US" dirty="0">
                <a:solidFill>
                  <a:srgbClr val="000000">
                    <a:lumMod val="75000"/>
                    <a:lumOff val="25000"/>
                  </a:srgbClr>
                </a:solidFill>
              </a:rPr>
              <a:t>Prioritize access to OUD treatment in criminal justice settings</a:t>
            </a:r>
            <a:endParaRPr kumimoji="0" lang="en-US"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endParaRPr>
          </a:p>
          <a:p>
            <a:pPr marL="274320" marR="0" lvl="0" indent="-274320" algn="l" defTabSz="914400" rtl="0" eaLnBrk="1" fontAlgn="auto" latinLnBrk="0" hangingPunct="1">
              <a:lnSpc>
                <a:spcPct val="108000"/>
              </a:lnSpc>
              <a:spcBef>
                <a:spcPts val="1800"/>
              </a:spcBef>
              <a:spcAft>
                <a:spcPts val="0"/>
              </a:spcAft>
              <a:buClr>
                <a:srgbClr val="9D5A9E"/>
              </a:buClr>
              <a:buSzTx/>
              <a:buFont typeface="Wingdings" panose="05000000000000000000" pitchFamily="2" charset="2"/>
              <a:buChar char="§"/>
              <a:tabLst/>
              <a:defRPr/>
            </a:pPr>
            <a:endParaRPr kumimoji="0" lang="en-US" sz="2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198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900" dirty="0"/>
              <a:t>Surveillance and Monitoring</a:t>
            </a:r>
            <a:endParaRPr lang="en-US" sz="3900" i="1" dirty="0"/>
          </a:p>
        </p:txBody>
      </p:sp>
      <p:sp>
        <p:nvSpPr>
          <p:cNvPr id="6" name="Text Placeholder 5"/>
          <p:cNvSpPr>
            <a:spLocks noGrp="1"/>
          </p:cNvSpPr>
          <p:nvPr>
            <p:ph type="body" sz="quarter" idx="13"/>
          </p:nvPr>
        </p:nvSpPr>
        <p:spPr/>
        <p:txBody>
          <a:bodyPr>
            <a:normAutofit/>
          </a:bodyPr>
          <a:lstStyle/>
          <a:p>
            <a:r>
              <a:rPr lang="en-US" sz="2400" dirty="0"/>
              <a:t>Ensure systems can provide real time data so public health professionals and policy makers can act promptly to address needs</a:t>
            </a:r>
          </a:p>
          <a:p>
            <a:r>
              <a:rPr lang="en-US" sz="2400" dirty="0"/>
              <a:t>Ensure that data can be stratified to assess the impact of the opioid epidemic and effectiveness of interventions for vulnerable populations</a:t>
            </a:r>
          </a:p>
          <a:p>
            <a:r>
              <a:rPr lang="en-US" sz="2400" dirty="0"/>
              <a:t>Improve PDMP functionality to increase utility and build </a:t>
            </a:r>
            <a:r>
              <a:rPr lang="en-US" sz="2400" u="sng" dirty="0"/>
              <a:t>appropriate</a:t>
            </a:r>
            <a:r>
              <a:rPr lang="en-US" sz="2400" dirty="0"/>
              <a:t> primary prevention and intervention capacity (assurance vs. enforcement)</a:t>
            </a:r>
          </a:p>
          <a:p>
            <a:r>
              <a:rPr lang="en-US" sz="2400" dirty="0"/>
              <a:t>Conduct community readiness assessments to improve community and school-based programming (building effective local safety networks)</a:t>
            </a:r>
          </a:p>
          <a:p>
            <a:r>
              <a:rPr lang="en-US" sz="2400" dirty="0"/>
              <a:t>Evaluate cost effectiveness of interventions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106CB7-E670-440F-8FBA-AAA8FF979C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411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E7CF-AAB7-AE34-3525-B138C2DFCA77}"/>
              </a:ext>
            </a:extLst>
          </p:cNvPr>
          <p:cNvSpPr>
            <a:spLocks noGrp="1"/>
          </p:cNvSpPr>
          <p:nvPr>
            <p:ph type="title"/>
          </p:nvPr>
        </p:nvSpPr>
        <p:spPr>
          <a:xfrm>
            <a:off x="838200" y="370011"/>
            <a:ext cx="10515600" cy="607494"/>
          </a:xfrm>
        </p:spPr>
        <p:txBody>
          <a:bodyPr>
            <a:normAutofit fontScale="90000"/>
          </a:bodyPr>
          <a:lstStyle/>
          <a:p>
            <a:r>
              <a:rPr lang="en-US" dirty="0"/>
              <a:t>Addressing the Ongoing Crisis – a few examples</a:t>
            </a:r>
          </a:p>
        </p:txBody>
      </p:sp>
      <p:sp>
        <p:nvSpPr>
          <p:cNvPr id="3" name="Text Placeholder 2">
            <a:extLst>
              <a:ext uri="{FF2B5EF4-FFF2-40B4-BE49-F238E27FC236}">
                <a16:creationId xmlns:a16="http://schemas.microsoft.com/office/drawing/2014/main" id="{3DAB5EE1-4496-9A34-0053-C5AC8EB18EE4}"/>
              </a:ext>
            </a:extLst>
          </p:cNvPr>
          <p:cNvSpPr>
            <a:spLocks noGrp="1"/>
          </p:cNvSpPr>
          <p:nvPr>
            <p:ph type="body" sz="quarter" idx="13"/>
          </p:nvPr>
        </p:nvSpPr>
        <p:spPr>
          <a:xfrm>
            <a:off x="838200" y="1218411"/>
            <a:ext cx="10515600" cy="4897033"/>
          </a:xfrm>
        </p:spPr>
        <p:txBody>
          <a:bodyPr/>
          <a:lstStyle/>
          <a:p>
            <a:r>
              <a:rPr lang="en-US" dirty="0"/>
              <a:t>Exploring the application of intersectionality as a path toward equity (Hoang and Wong, 2023)</a:t>
            </a:r>
          </a:p>
          <a:p>
            <a:r>
              <a:rPr lang="en-US" dirty="0"/>
              <a:t>Utilizing inter-generational approaches and leveraging multidisciplinary teams (Gopalan et al., 2022)</a:t>
            </a:r>
          </a:p>
          <a:p>
            <a:r>
              <a:rPr lang="en-US" dirty="0"/>
              <a:t>Promoting health and social equity through family navigation (</a:t>
            </a:r>
            <a:r>
              <a:rPr lang="en-US" dirty="0" err="1"/>
              <a:t>Waid</a:t>
            </a:r>
            <a:r>
              <a:rPr lang="en-US" dirty="0"/>
              <a:t> et al., 2022)</a:t>
            </a:r>
          </a:p>
          <a:p>
            <a:r>
              <a:rPr lang="en-US" dirty="0"/>
              <a:t>Comprehensive community engagement in a health equity-oriented research agenda (Rice et al., 2022)</a:t>
            </a:r>
          </a:p>
          <a:p>
            <a:endParaRPr lang="en-US" dirty="0"/>
          </a:p>
          <a:p>
            <a:endParaRPr lang="en-US" dirty="0"/>
          </a:p>
        </p:txBody>
      </p:sp>
      <p:sp>
        <p:nvSpPr>
          <p:cNvPr id="4" name="Slide Number Placeholder 3">
            <a:extLst>
              <a:ext uri="{FF2B5EF4-FFF2-40B4-BE49-F238E27FC236}">
                <a16:creationId xmlns:a16="http://schemas.microsoft.com/office/drawing/2014/main" id="{369C54BB-A85D-EABB-8E72-AA5972F2164E}"/>
              </a:ext>
            </a:extLst>
          </p:cNvPr>
          <p:cNvSpPr>
            <a:spLocks noGrp="1"/>
          </p:cNvSpPr>
          <p:nvPr>
            <p:ph type="sldNum" sz="quarter" idx="12"/>
          </p:nvPr>
        </p:nvSpPr>
        <p:spPr/>
        <p:txBody>
          <a:bodyPr/>
          <a:lstStyle/>
          <a:p>
            <a:fld id="{4D106CB7-E670-440F-8FBA-AAA8FF979C43}" type="slidenum">
              <a:rPr lang="en-US" smtClean="0"/>
              <a:t>27</a:t>
            </a:fld>
            <a:endParaRPr lang="en-US" dirty="0"/>
          </a:p>
        </p:txBody>
      </p:sp>
    </p:spTree>
    <p:extLst>
      <p:ext uri="{BB962C8B-B14F-4D97-AF65-F5344CB8AC3E}">
        <p14:creationId xmlns:p14="http://schemas.microsoft.com/office/powerpoint/2010/main" val="301309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a:xfrm>
            <a:off x="662940" y="2766218"/>
            <a:ext cx="10866120" cy="1325563"/>
          </a:xfrm>
        </p:spPr>
        <p:txBody>
          <a:bodyPr/>
          <a:lstStyle/>
          <a:p>
            <a:pPr algn="ctr"/>
            <a:r>
              <a:rPr lang="en-US" dirty="0"/>
              <a:t>Fourth Trimester Care for Birthing Persons with a Substance Use Disorder</a:t>
            </a:r>
          </a:p>
        </p:txBody>
      </p:sp>
    </p:spTree>
    <p:extLst>
      <p:ext uri="{BB962C8B-B14F-4D97-AF65-F5344CB8AC3E}">
        <p14:creationId xmlns:p14="http://schemas.microsoft.com/office/powerpoint/2010/main" val="7382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CB3A-EFF4-7A35-ECB5-7AB2218BCA61}"/>
              </a:ext>
            </a:extLst>
          </p:cNvPr>
          <p:cNvSpPr>
            <a:spLocks noGrp="1"/>
          </p:cNvSpPr>
          <p:nvPr>
            <p:ph type="title"/>
          </p:nvPr>
        </p:nvSpPr>
        <p:spPr/>
        <p:txBody>
          <a:bodyPr/>
          <a:lstStyle/>
          <a:p>
            <a:r>
              <a:rPr lang="en-US" dirty="0"/>
              <a:t>North Carolina</a:t>
            </a:r>
          </a:p>
        </p:txBody>
      </p:sp>
      <p:sp>
        <p:nvSpPr>
          <p:cNvPr id="3" name="Content Placeholder 2">
            <a:extLst>
              <a:ext uri="{FF2B5EF4-FFF2-40B4-BE49-F238E27FC236}">
                <a16:creationId xmlns:a16="http://schemas.microsoft.com/office/drawing/2014/main" id="{E40C05D3-F8D5-F79B-84A1-BD6252375C02}"/>
              </a:ext>
            </a:extLst>
          </p:cNvPr>
          <p:cNvSpPr>
            <a:spLocks noGrp="1"/>
          </p:cNvSpPr>
          <p:nvPr>
            <p:ph idx="1"/>
          </p:nvPr>
        </p:nvSpPr>
        <p:spPr/>
        <p:txBody>
          <a:bodyPr/>
          <a:lstStyle/>
          <a:p>
            <a:r>
              <a:rPr lang="en-US" dirty="0"/>
              <a:t>The best outcomes for the birthing person create the best outcomes for the pregnancy and children; the best outcome for infants and older children is to have a parent in recovery, with the parenting skills to care for them.</a:t>
            </a:r>
          </a:p>
          <a:p>
            <a:r>
              <a:rPr lang="en-US" dirty="0"/>
              <a:t>SUD requires ongoing, whole-health management for lasting recovery.</a:t>
            </a:r>
          </a:p>
        </p:txBody>
      </p:sp>
    </p:spTree>
    <p:extLst>
      <p:ext uri="{BB962C8B-B14F-4D97-AF65-F5344CB8AC3E}">
        <p14:creationId xmlns:p14="http://schemas.microsoft.com/office/powerpoint/2010/main" val="405514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F8CA-EB56-463D-95D3-4FE75056EE4B}"/>
              </a:ext>
            </a:extLst>
          </p:cNvPr>
          <p:cNvSpPr>
            <a:spLocks noGrp="1"/>
          </p:cNvSpPr>
          <p:nvPr>
            <p:ph type="title"/>
          </p:nvPr>
        </p:nvSpPr>
        <p:spPr/>
        <p:txBody>
          <a:bodyPr/>
          <a:lstStyle/>
          <a:p>
            <a:r>
              <a:rPr lang="en-US" dirty="0"/>
              <a:t>Disclosures: Planners/Faculty</a:t>
            </a:r>
          </a:p>
        </p:txBody>
      </p:sp>
      <p:sp>
        <p:nvSpPr>
          <p:cNvPr id="3" name="Content Placeholder 2">
            <a:extLst>
              <a:ext uri="{FF2B5EF4-FFF2-40B4-BE49-F238E27FC236}">
                <a16:creationId xmlns:a16="http://schemas.microsoft.com/office/drawing/2014/main" id="{C893A7F9-6B80-4968-9B60-64471A1FD405}"/>
              </a:ext>
            </a:extLst>
          </p:cNvPr>
          <p:cNvSpPr>
            <a:spLocks noGrp="1"/>
          </p:cNvSpPr>
          <p:nvPr>
            <p:ph idx="1"/>
          </p:nvPr>
        </p:nvSpPr>
        <p:spPr>
          <a:xfrm>
            <a:off x="838200" y="1616075"/>
            <a:ext cx="10515600" cy="1812925"/>
          </a:xfrm>
        </p:spPr>
        <p:txBody>
          <a:bodyPr numCol="2">
            <a:normAutofit/>
          </a:bodyPr>
          <a:lstStyle/>
          <a:p>
            <a:r>
              <a:rPr lang="en-US" sz="2400" dirty="0" err="1"/>
              <a:t>Lonnetta</a:t>
            </a:r>
            <a:r>
              <a:rPr lang="en-US" sz="2400" dirty="0"/>
              <a:t> Albright</a:t>
            </a:r>
          </a:p>
          <a:p>
            <a:r>
              <a:rPr lang="en-US" sz="2400" dirty="0"/>
              <a:t>Elizabeth Duthie</a:t>
            </a:r>
          </a:p>
          <a:p>
            <a:r>
              <a:rPr lang="en-US" sz="2400" dirty="0"/>
              <a:t>David Frazer</a:t>
            </a:r>
          </a:p>
          <a:p>
            <a:r>
              <a:rPr lang="en-US" sz="2400" dirty="0" err="1"/>
              <a:t>Bernestine</a:t>
            </a:r>
            <a:r>
              <a:rPr lang="en-US" sz="2400" dirty="0"/>
              <a:t> Jeffers</a:t>
            </a:r>
          </a:p>
          <a:p>
            <a:r>
              <a:rPr lang="en-US" sz="2400" dirty="0"/>
              <a:t>Cora Knight</a:t>
            </a:r>
          </a:p>
          <a:p>
            <a:r>
              <a:rPr lang="en-US" sz="2400" dirty="0"/>
              <a:t>Kyle Mounts</a:t>
            </a:r>
          </a:p>
          <a:p>
            <a:r>
              <a:rPr lang="en-US" sz="2400" dirty="0"/>
              <a:t>Carrie Stehman</a:t>
            </a:r>
          </a:p>
          <a:p>
            <a:r>
              <a:rPr lang="en-US" sz="2400" dirty="0"/>
              <a:t>Georgiana Wilton</a:t>
            </a:r>
          </a:p>
        </p:txBody>
      </p:sp>
      <p:sp>
        <p:nvSpPr>
          <p:cNvPr id="4" name="TextBox 3">
            <a:extLst>
              <a:ext uri="{FF2B5EF4-FFF2-40B4-BE49-F238E27FC236}">
                <a16:creationId xmlns:a16="http://schemas.microsoft.com/office/drawing/2014/main" id="{B2C4E313-8526-4206-95DA-25A663965394}"/>
              </a:ext>
            </a:extLst>
          </p:cNvPr>
          <p:cNvSpPr txBox="1"/>
          <p:nvPr/>
        </p:nvSpPr>
        <p:spPr>
          <a:xfrm>
            <a:off x="838200" y="3886200"/>
            <a:ext cx="10515600" cy="1938992"/>
          </a:xfrm>
          <a:prstGeom prst="rect">
            <a:avLst/>
          </a:prstGeom>
          <a:noFill/>
        </p:spPr>
        <p:txBody>
          <a:bodyPr wrap="square" rtlCol="0">
            <a:spAutoFit/>
          </a:bodyPr>
          <a:lstStyle/>
          <a:p>
            <a:pPr marR="0">
              <a:spcBef>
                <a:spcPts val="0"/>
              </a:spcBef>
              <a:spcAft>
                <a:spcPts val="0"/>
              </a:spcAft>
            </a:pPr>
            <a:r>
              <a:rPr lang="en-US" sz="2400" dirty="0">
                <a:effectLst/>
                <a:latin typeface="Calibri" panose="020F0502020204030204" pitchFamily="34" charset="0"/>
                <a:ea typeface="Calibri" panose="020F0502020204030204" pitchFamily="34" charset="0"/>
              </a:rPr>
              <a:t>No one in control of content has any relevant financial relationships with ineligible companies.*</a:t>
            </a:r>
            <a:endParaRPr lang="en-US" sz="2400" dirty="0">
              <a:effectLst/>
              <a:latin typeface="Arial" panose="020B0604020202020204" pitchFamily="34" charset="0"/>
              <a:ea typeface="Arial" panose="020B0604020202020204" pitchFamily="34" charset="0"/>
            </a:endParaRPr>
          </a:p>
          <a:p>
            <a:pPr marL="116840" marR="0">
              <a:spcBef>
                <a:spcPts val="0"/>
              </a:spcBef>
              <a:spcAft>
                <a:spcPts val="0"/>
              </a:spcAft>
            </a:pPr>
            <a:r>
              <a:rPr lang="en-US" sz="2400" dirty="0">
                <a:effectLst/>
                <a:latin typeface="Calibri" panose="020F0502020204030204" pitchFamily="34" charset="0"/>
                <a:ea typeface="Arial" panose="020B0604020202020204" pitchFamily="34" charset="0"/>
              </a:rPr>
              <a:t> </a:t>
            </a:r>
            <a:endParaRPr lang="en-US" sz="2400" dirty="0">
              <a:effectLst/>
              <a:latin typeface="Arial" panose="020B0604020202020204" pitchFamily="34" charset="0"/>
              <a:ea typeface="Arial" panose="020B0604020202020204" pitchFamily="34" charset="0"/>
            </a:endParaRPr>
          </a:p>
          <a:p>
            <a:r>
              <a:rPr lang="en-US" sz="2200" dirty="0">
                <a:effectLst/>
                <a:latin typeface="Calibri" panose="020F0502020204030204" pitchFamily="34" charset="0"/>
                <a:ea typeface="Arial" panose="020B0604020202020204" pitchFamily="34" charset="0"/>
              </a:rPr>
              <a:t>*Ineligible companies are those whose primary business is producing, marketing, selling, reselling, or distributing healthcare products used by or on patients.</a:t>
            </a:r>
            <a:endParaRPr lang="en-US" sz="2200" dirty="0"/>
          </a:p>
        </p:txBody>
      </p:sp>
    </p:spTree>
    <p:extLst>
      <p:ext uri="{BB962C8B-B14F-4D97-AF65-F5344CB8AC3E}">
        <p14:creationId xmlns:p14="http://schemas.microsoft.com/office/powerpoint/2010/main" val="127519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5C627A-FA3B-AB0D-373B-EFB848306052}"/>
              </a:ext>
            </a:extLst>
          </p:cNvPr>
          <p:cNvPicPr>
            <a:picLocks noGrp="1" noChangeAspect="1"/>
          </p:cNvPicPr>
          <p:nvPr>
            <p:ph idx="1"/>
          </p:nvPr>
        </p:nvPicPr>
        <p:blipFill>
          <a:blip r:embed="rId3"/>
          <a:stretch>
            <a:fillRect/>
          </a:stretch>
        </p:blipFill>
        <p:spPr>
          <a:xfrm>
            <a:off x="400088" y="783860"/>
            <a:ext cx="11391824" cy="4876636"/>
          </a:xfrm>
        </p:spPr>
      </p:pic>
      <p:sp>
        <p:nvSpPr>
          <p:cNvPr id="6" name="TextBox 5">
            <a:extLst>
              <a:ext uri="{FF2B5EF4-FFF2-40B4-BE49-F238E27FC236}">
                <a16:creationId xmlns:a16="http://schemas.microsoft.com/office/drawing/2014/main" id="{00E8E320-90A3-DC8B-E130-896EFE30B20E}"/>
              </a:ext>
            </a:extLst>
          </p:cNvPr>
          <p:cNvSpPr txBox="1"/>
          <p:nvPr/>
        </p:nvSpPr>
        <p:spPr>
          <a:xfrm>
            <a:off x="9271000" y="5918200"/>
            <a:ext cx="2520912" cy="369332"/>
          </a:xfrm>
          <a:prstGeom prst="rect">
            <a:avLst/>
          </a:prstGeom>
          <a:noFill/>
        </p:spPr>
        <p:txBody>
          <a:bodyPr wrap="square" rtlCol="0">
            <a:spAutoFit/>
          </a:bodyPr>
          <a:lstStyle/>
          <a:p>
            <a:r>
              <a:rPr lang="en-US" dirty="0"/>
              <a:t>Godwin et al., 2020</a:t>
            </a:r>
          </a:p>
        </p:txBody>
      </p:sp>
    </p:spTree>
    <p:extLst>
      <p:ext uri="{BB962C8B-B14F-4D97-AF65-F5344CB8AC3E}">
        <p14:creationId xmlns:p14="http://schemas.microsoft.com/office/powerpoint/2010/main" val="357223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E8E320-90A3-DC8B-E130-896EFE30B20E}"/>
              </a:ext>
            </a:extLst>
          </p:cNvPr>
          <p:cNvSpPr txBox="1"/>
          <p:nvPr/>
        </p:nvSpPr>
        <p:spPr>
          <a:xfrm>
            <a:off x="9271000" y="5918200"/>
            <a:ext cx="2520912" cy="369332"/>
          </a:xfrm>
          <a:prstGeom prst="rect">
            <a:avLst/>
          </a:prstGeom>
          <a:noFill/>
        </p:spPr>
        <p:txBody>
          <a:bodyPr wrap="square" rtlCol="0">
            <a:spAutoFit/>
          </a:bodyPr>
          <a:lstStyle/>
          <a:p>
            <a:r>
              <a:rPr lang="en-US" dirty="0"/>
              <a:t>Godwin et al., 2020</a:t>
            </a:r>
          </a:p>
        </p:txBody>
      </p:sp>
      <p:sp>
        <p:nvSpPr>
          <p:cNvPr id="3" name="Content Placeholder 2">
            <a:extLst>
              <a:ext uri="{FF2B5EF4-FFF2-40B4-BE49-F238E27FC236}">
                <a16:creationId xmlns:a16="http://schemas.microsoft.com/office/drawing/2014/main" id="{3A743B58-3226-D27C-1BFD-FB1652D0289D}"/>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4D2DBB8-67A2-39E1-F307-0D5A4B19ED29}"/>
              </a:ext>
            </a:extLst>
          </p:cNvPr>
          <p:cNvPicPr>
            <a:picLocks noChangeAspect="1"/>
          </p:cNvPicPr>
          <p:nvPr/>
        </p:nvPicPr>
        <p:blipFill>
          <a:blip r:embed="rId3"/>
          <a:stretch>
            <a:fillRect/>
          </a:stretch>
        </p:blipFill>
        <p:spPr>
          <a:xfrm>
            <a:off x="438389" y="939800"/>
            <a:ext cx="11350611" cy="4637258"/>
          </a:xfrm>
          <a:prstGeom prst="rect">
            <a:avLst/>
          </a:prstGeom>
        </p:spPr>
      </p:pic>
    </p:spTree>
    <p:extLst>
      <p:ext uri="{BB962C8B-B14F-4D97-AF65-F5344CB8AC3E}">
        <p14:creationId xmlns:p14="http://schemas.microsoft.com/office/powerpoint/2010/main" val="237423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D814-957B-69EB-4AD2-0DC6030A5E4A}"/>
              </a:ext>
            </a:extLst>
          </p:cNvPr>
          <p:cNvSpPr>
            <a:spLocks noGrp="1"/>
          </p:cNvSpPr>
          <p:nvPr>
            <p:ph type="title"/>
          </p:nvPr>
        </p:nvSpPr>
        <p:spPr/>
        <p:txBody>
          <a:bodyPr/>
          <a:lstStyle/>
          <a:p>
            <a:r>
              <a:rPr lang="en-US" dirty="0"/>
              <a:t>Social Support</a:t>
            </a:r>
          </a:p>
        </p:txBody>
      </p:sp>
      <p:sp>
        <p:nvSpPr>
          <p:cNvPr id="3" name="Content Placeholder 2">
            <a:extLst>
              <a:ext uri="{FF2B5EF4-FFF2-40B4-BE49-F238E27FC236}">
                <a16:creationId xmlns:a16="http://schemas.microsoft.com/office/drawing/2014/main" id="{F5641617-4054-B7DC-55D2-62B90CF77BD2}"/>
              </a:ext>
            </a:extLst>
          </p:cNvPr>
          <p:cNvSpPr>
            <a:spLocks noGrp="1"/>
          </p:cNvSpPr>
          <p:nvPr>
            <p:ph idx="1"/>
          </p:nvPr>
        </p:nvSpPr>
        <p:spPr/>
        <p:txBody>
          <a:bodyPr/>
          <a:lstStyle/>
          <a:p>
            <a:pPr marL="0" indent="0">
              <a:buNone/>
            </a:pPr>
            <a:r>
              <a:rPr lang="en-US" dirty="0" err="1"/>
              <a:t>Lubker</a:t>
            </a:r>
            <a:r>
              <a:rPr lang="en-US" dirty="0"/>
              <a:t> Cornish and Roberts Dobie (2018)</a:t>
            </a:r>
          </a:p>
          <a:p>
            <a:r>
              <a:rPr lang="en-US" dirty="0"/>
              <a:t>Qualitative study exploring how postpartum persons experience social support</a:t>
            </a:r>
          </a:p>
          <a:p>
            <a:pPr lvl="1"/>
            <a:r>
              <a:rPr lang="en-US" dirty="0"/>
              <a:t>22 participants</a:t>
            </a:r>
          </a:p>
          <a:p>
            <a:pPr lvl="1"/>
            <a:r>
              <a:rPr lang="en-US" dirty="0" err="1"/>
              <a:t>Semistructured</a:t>
            </a:r>
            <a:r>
              <a:rPr lang="en-US" dirty="0"/>
              <a:t> interviews at approximately 1 and 3 months</a:t>
            </a:r>
          </a:p>
          <a:p>
            <a:r>
              <a:rPr lang="en-US" dirty="0"/>
              <a:t>Types of support</a:t>
            </a:r>
          </a:p>
          <a:p>
            <a:pPr lvl="1"/>
            <a:r>
              <a:rPr lang="en-US" dirty="0"/>
              <a:t>Instrumental support</a:t>
            </a:r>
          </a:p>
          <a:p>
            <a:pPr lvl="1"/>
            <a:r>
              <a:rPr lang="en-US" dirty="0"/>
              <a:t>Emotional support</a:t>
            </a:r>
          </a:p>
          <a:p>
            <a:pPr lvl="1"/>
            <a:r>
              <a:rPr lang="en-US" dirty="0"/>
              <a:t>Informational support</a:t>
            </a:r>
          </a:p>
        </p:txBody>
      </p:sp>
    </p:spTree>
    <p:extLst>
      <p:ext uri="{BB962C8B-B14F-4D97-AF65-F5344CB8AC3E}">
        <p14:creationId xmlns:p14="http://schemas.microsoft.com/office/powerpoint/2010/main" val="403086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DF7B-50D4-9113-DAF8-945CDB8B99D3}"/>
              </a:ext>
            </a:extLst>
          </p:cNvPr>
          <p:cNvSpPr>
            <a:spLocks noGrp="1"/>
          </p:cNvSpPr>
          <p:nvPr>
            <p:ph type="title"/>
          </p:nvPr>
        </p:nvSpPr>
        <p:spPr/>
        <p:txBody>
          <a:bodyPr/>
          <a:lstStyle/>
          <a:p>
            <a:r>
              <a:rPr lang="en-US" dirty="0"/>
              <a:t>Key Areas</a:t>
            </a:r>
          </a:p>
        </p:txBody>
      </p:sp>
      <p:sp>
        <p:nvSpPr>
          <p:cNvPr id="3" name="Content Placeholder 2">
            <a:extLst>
              <a:ext uri="{FF2B5EF4-FFF2-40B4-BE49-F238E27FC236}">
                <a16:creationId xmlns:a16="http://schemas.microsoft.com/office/drawing/2014/main" id="{A126AF3A-B3D6-02FA-C0EF-7E673C54FCE6}"/>
              </a:ext>
            </a:extLst>
          </p:cNvPr>
          <p:cNvSpPr>
            <a:spLocks noGrp="1"/>
          </p:cNvSpPr>
          <p:nvPr>
            <p:ph idx="1"/>
          </p:nvPr>
        </p:nvSpPr>
        <p:spPr/>
        <p:txBody>
          <a:bodyPr/>
          <a:lstStyle/>
          <a:p>
            <a:r>
              <a:rPr lang="en-US" dirty="0"/>
              <a:t>Protecting vulnerable populations</a:t>
            </a:r>
          </a:p>
          <a:p>
            <a:r>
              <a:rPr lang="en-US" dirty="0"/>
              <a:t>Minimize individual and community harm </a:t>
            </a:r>
          </a:p>
          <a:p>
            <a:r>
              <a:rPr lang="en-US" dirty="0"/>
              <a:t>Prioritize equity and social justice to address harms caused to populations disproportionately impacted by prior drug policy approaches</a:t>
            </a:r>
          </a:p>
          <a:p>
            <a:r>
              <a:rPr lang="en-US" dirty="0"/>
              <a:t>Expand and improve monitoring, surveillance, and data utilization to address inequity and improve access to services and evaluate effectiveness and outcomes</a:t>
            </a:r>
          </a:p>
        </p:txBody>
      </p:sp>
    </p:spTree>
    <p:extLst>
      <p:ext uri="{BB962C8B-B14F-4D97-AF65-F5344CB8AC3E}">
        <p14:creationId xmlns:p14="http://schemas.microsoft.com/office/powerpoint/2010/main" val="73354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4DA3-96FA-CAC5-70BE-7F1B7B0A222E}"/>
              </a:ext>
            </a:extLst>
          </p:cNvPr>
          <p:cNvSpPr>
            <a:spLocks noGrp="1"/>
          </p:cNvSpPr>
          <p:nvPr>
            <p:ph type="title"/>
          </p:nvPr>
        </p:nvSpPr>
        <p:spPr>
          <a:xfrm>
            <a:off x="838200" y="2766218"/>
            <a:ext cx="10515600" cy="1325563"/>
          </a:xfrm>
        </p:spPr>
        <p:txBody>
          <a:bodyPr/>
          <a:lstStyle/>
          <a:p>
            <a:pPr algn="ctr"/>
            <a:r>
              <a:rPr lang="en-US" dirty="0"/>
              <a:t>Let’s work together.</a:t>
            </a:r>
          </a:p>
        </p:txBody>
      </p:sp>
    </p:spTree>
    <p:extLst>
      <p:ext uri="{BB962C8B-B14F-4D97-AF65-F5344CB8AC3E}">
        <p14:creationId xmlns:p14="http://schemas.microsoft.com/office/powerpoint/2010/main" val="152214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ACC0-13DD-4293-B47E-5A1FD8F7A8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E18C93-F74E-4CB2-83E5-7D71FD811F68}"/>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6000" dirty="0"/>
              <a:t>Thank you</a:t>
            </a:r>
          </a:p>
          <a:p>
            <a:pPr marL="0" indent="0" algn="ctr">
              <a:buNone/>
            </a:pPr>
            <a:endParaRPr lang="en-US" sz="4800" dirty="0"/>
          </a:p>
          <a:p>
            <a:pPr marL="0" indent="0" algn="ctr">
              <a:buNone/>
            </a:pPr>
            <a:r>
              <a:rPr lang="en-US" sz="4400" dirty="0" err="1">
                <a:hlinkClick r:id="rId3"/>
              </a:rPr>
              <a:t>mounts@wiperinatal.web</a:t>
            </a:r>
            <a:r>
              <a:rPr lang="en-US" sz="4400" dirty="0"/>
              <a:t>  </a:t>
            </a:r>
          </a:p>
        </p:txBody>
      </p:sp>
    </p:spTree>
    <p:extLst>
      <p:ext uri="{BB962C8B-B14F-4D97-AF65-F5344CB8AC3E}">
        <p14:creationId xmlns:p14="http://schemas.microsoft.com/office/powerpoint/2010/main" val="289723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9504-110B-4379-85D4-EB087E42E50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75063A8-AD0E-4865-9267-9E70C3B0E509}"/>
              </a:ext>
            </a:extLst>
          </p:cNvPr>
          <p:cNvSpPr>
            <a:spLocks noGrp="1"/>
          </p:cNvSpPr>
          <p:nvPr>
            <p:ph idx="1"/>
          </p:nvPr>
        </p:nvSpPr>
        <p:spPr>
          <a:xfrm>
            <a:off x="838200" y="1825625"/>
            <a:ext cx="10515600" cy="3883799"/>
          </a:xfrm>
        </p:spPr>
        <p:txBody>
          <a:bodyPr/>
          <a:lstStyle/>
          <a:p>
            <a:pPr lvl="0"/>
            <a:r>
              <a:rPr lang="en-US" dirty="0"/>
              <a:t>Describe the significance of the fourth trimester</a:t>
            </a:r>
            <a:r>
              <a:rPr lang="en-US" i="1" dirty="0"/>
              <a:t>.</a:t>
            </a:r>
          </a:p>
          <a:p>
            <a:pPr lvl="0"/>
            <a:r>
              <a:rPr lang="en-US" dirty="0"/>
              <a:t>Explain the APHA policy</a:t>
            </a:r>
            <a:r>
              <a:rPr lang="en-US" i="1" dirty="0"/>
              <a:t>.</a:t>
            </a:r>
          </a:p>
          <a:p>
            <a:pPr lvl="0"/>
            <a:r>
              <a:rPr lang="en-US" dirty="0"/>
              <a:t>Describe two potential strategies to support equitable care of birthing persons with a substance use disorder in the postpartum period.</a:t>
            </a:r>
          </a:p>
        </p:txBody>
      </p:sp>
    </p:spTree>
    <p:extLst>
      <p:ext uri="{BB962C8B-B14F-4D97-AF65-F5344CB8AC3E}">
        <p14:creationId xmlns:p14="http://schemas.microsoft.com/office/powerpoint/2010/main" val="26712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3F7D-F28D-2AFD-5AF2-0DE5F74C591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56B0284-DB16-06F7-362D-489CA8BE96C8}"/>
              </a:ext>
            </a:extLst>
          </p:cNvPr>
          <p:cNvSpPr>
            <a:spLocks noGrp="1"/>
          </p:cNvSpPr>
          <p:nvPr>
            <p:ph idx="1"/>
          </p:nvPr>
        </p:nvSpPr>
        <p:spPr/>
        <p:txBody>
          <a:bodyPr/>
          <a:lstStyle/>
          <a:p>
            <a:r>
              <a:rPr lang="en-US" dirty="0"/>
              <a:t>The fourth trimester</a:t>
            </a:r>
          </a:p>
          <a:p>
            <a:r>
              <a:rPr lang="en-US" i="1" dirty="0"/>
              <a:t>An Equitable Response to the Ongoing Opioid Crisis</a:t>
            </a:r>
          </a:p>
          <a:p>
            <a:r>
              <a:rPr lang="en-US" dirty="0"/>
              <a:t>Equitable care during the postpartum period for birthing persons with a substance use disorder</a:t>
            </a:r>
          </a:p>
        </p:txBody>
      </p:sp>
    </p:spTree>
    <p:extLst>
      <p:ext uri="{BB962C8B-B14F-4D97-AF65-F5344CB8AC3E}">
        <p14:creationId xmlns:p14="http://schemas.microsoft.com/office/powerpoint/2010/main" val="282103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EF75-ABBC-CC45-2CCD-B8BAEC0ACECD}"/>
              </a:ext>
            </a:extLst>
          </p:cNvPr>
          <p:cNvSpPr>
            <a:spLocks noGrp="1"/>
          </p:cNvSpPr>
          <p:nvPr>
            <p:ph type="title"/>
          </p:nvPr>
        </p:nvSpPr>
        <p:spPr>
          <a:xfrm>
            <a:off x="838200" y="406400"/>
            <a:ext cx="10515600" cy="817563"/>
          </a:xfrm>
        </p:spPr>
        <p:txBody>
          <a:bodyPr/>
          <a:lstStyle/>
          <a:p>
            <a:pPr algn="ctr"/>
            <a:r>
              <a:rPr lang="en-US" dirty="0"/>
              <a:t>The Fourth Trimester</a:t>
            </a:r>
          </a:p>
        </p:txBody>
      </p:sp>
      <p:graphicFrame>
        <p:nvGraphicFramePr>
          <p:cNvPr id="3" name="Chart 2">
            <a:extLst>
              <a:ext uri="{FF2B5EF4-FFF2-40B4-BE49-F238E27FC236}">
                <a16:creationId xmlns:a16="http://schemas.microsoft.com/office/drawing/2014/main" id="{65CD2AB5-0EFB-3FD1-9AF7-41FCA29AA60E}"/>
              </a:ext>
            </a:extLst>
          </p:cNvPr>
          <p:cNvGraphicFramePr>
            <a:graphicFrameLocks/>
          </p:cNvGraphicFramePr>
          <p:nvPr>
            <p:extLst>
              <p:ext uri="{D42A27DB-BD31-4B8C-83A1-F6EECF244321}">
                <p14:modId xmlns:p14="http://schemas.microsoft.com/office/powerpoint/2010/main" val="990984795"/>
              </p:ext>
            </p:extLst>
          </p:nvPr>
        </p:nvGraphicFramePr>
        <p:xfrm>
          <a:off x="838199" y="1223962"/>
          <a:ext cx="10515599" cy="5227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58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5B174B-0B05-CD5F-A02F-AA53905C4B6F}"/>
              </a:ext>
            </a:extLst>
          </p:cNvPr>
          <p:cNvPicPr>
            <a:picLocks noGrp="1" noChangeAspect="1"/>
          </p:cNvPicPr>
          <p:nvPr>
            <p:ph idx="1"/>
          </p:nvPr>
        </p:nvPicPr>
        <p:blipFill>
          <a:blip r:embed="rId3"/>
          <a:stretch>
            <a:fillRect/>
          </a:stretch>
        </p:blipFill>
        <p:spPr>
          <a:xfrm>
            <a:off x="2082800" y="89699"/>
            <a:ext cx="7741920" cy="6172433"/>
          </a:xfrm>
        </p:spPr>
      </p:pic>
      <p:sp>
        <p:nvSpPr>
          <p:cNvPr id="6" name="TextBox 5">
            <a:extLst>
              <a:ext uri="{FF2B5EF4-FFF2-40B4-BE49-F238E27FC236}">
                <a16:creationId xmlns:a16="http://schemas.microsoft.com/office/drawing/2014/main" id="{FEA039DE-18EF-67AE-CF05-E621603FE601}"/>
              </a:ext>
            </a:extLst>
          </p:cNvPr>
          <p:cNvSpPr txBox="1"/>
          <p:nvPr/>
        </p:nvSpPr>
        <p:spPr>
          <a:xfrm>
            <a:off x="9652000" y="5892800"/>
            <a:ext cx="2194560" cy="369332"/>
          </a:xfrm>
          <a:prstGeom prst="rect">
            <a:avLst/>
          </a:prstGeom>
          <a:noFill/>
        </p:spPr>
        <p:txBody>
          <a:bodyPr wrap="square" rtlCol="0">
            <a:spAutoFit/>
          </a:bodyPr>
          <a:lstStyle/>
          <a:p>
            <a:r>
              <a:rPr lang="en-US" dirty="0"/>
              <a:t>Tully et al., 2017</a:t>
            </a:r>
          </a:p>
        </p:txBody>
      </p:sp>
    </p:spTree>
    <p:extLst>
      <p:ext uri="{BB962C8B-B14F-4D97-AF65-F5344CB8AC3E}">
        <p14:creationId xmlns:p14="http://schemas.microsoft.com/office/powerpoint/2010/main" val="354615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p:txBody>
          <a:bodyPr/>
          <a:lstStyle/>
          <a:p>
            <a:r>
              <a:rPr lang="en-US" dirty="0"/>
              <a:t>American College of Obstetricians and Gynecologists</a:t>
            </a:r>
          </a:p>
        </p:txBody>
      </p:sp>
      <p:sp>
        <p:nvSpPr>
          <p:cNvPr id="3" name="Content Placeholder 2">
            <a:extLst>
              <a:ext uri="{FF2B5EF4-FFF2-40B4-BE49-F238E27FC236}">
                <a16:creationId xmlns:a16="http://schemas.microsoft.com/office/drawing/2014/main" id="{86697F29-55C2-C8B3-7584-39820AF698D8}"/>
              </a:ext>
            </a:extLst>
          </p:cNvPr>
          <p:cNvSpPr>
            <a:spLocks noGrp="1"/>
          </p:cNvSpPr>
          <p:nvPr>
            <p:ph idx="1"/>
          </p:nvPr>
        </p:nvSpPr>
        <p:spPr/>
        <p:txBody>
          <a:bodyPr>
            <a:normAutofit/>
          </a:bodyPr>
          <a:lstStyle/>
          <a:p>
            <a:pPr marL="0" indent="0">
              <a:buNone/>
            </a:pPr>
            <a:r>
              <a:rPr lang="en-US" dirty="0"/>
              <a:t>ACOG Committee Opinion 736 (May 2018)</a:t>
            </a:r>
          </a:p>
          <a:p>
            <a:pPr marL="0" indent="0">
              <a:buNone/>
            </a:pPr>
            <a:r>
              <a:rPr lang="en-US" sz="2600" dirty="0"/>
              <a:t>Birthing persons</a:t>
            </a:r>
          </a:p>
          <a:p>
            <a:r>
              <a:rPr lang="en-US" sz="2600" dirty="0"/>
              <a:t>Adapt to multiple physical, social, and psychological changes</a:t>
            </a:r>
          </a:p>
          <a:p>
            <a:r>
              <a:rPr lang="en-US" sz="2600" dirty="0"/>
              <a:t>Navigate preexisting health and social issues</a:t>
            </a:r>
          </a:p>
          <a:p>
            <a:pPr marL="0" indent="0">
              <a:buNone/>
            </a:pPr>
            <a:r>
              <a:rPr lang="en-US" sz="2600" dirty="0"/>
              <a:t>In an environment characterized by</a:t>
            </a:r>
          </a:p>
          <a:p>
            <a:r>
              <a:rPr lang="en-US" sz="2600" dirty="0"/>
              <a:t>Fragmented postpartum care</a:t>
            </a:r>
          </a:p>
          <a:p>
            <a:r>
              <a:rPr lang="en-US" sz="2600" dirty="0"/>
              <a:t>Inconsistent communication</a:t>
            </a:r>
          </a:p>
          <a:p>
            <a:r>
              <a:rPr lang="en-US" sz="2600" dirty="0"/>
              <a:t>Lack of support</a:t>
            </a:r>
          </a:p>
          <a:p>
            <a:endParaRPr lang="en-US" sz="2600" dirty="0"/>
          </a:p>
          <a:p>
            <a:endParaRPr lang="en-US" sz="2600" dirty="0"/>
          </a:p>
          <a:p>
            <a:endParaRPr lang="en-US" dirty="0"/>
          </a:p>
        </p:txBody>
      </p:sp>
    </p:spTree>
    <p:extLst>
      <p:ext uri="{BB962C8B-B14F-4D97-AF65-F5344CB8AC3E}">
        <p14:creationId xmlns:p14="http://schemas.microsoft.com/office/powerpoint/2010/main" val="9306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017-043C-2327-EDE6-F86894B72320}"/>
              </a:ext>
            </a:extLst>
          </p:cNvPr>
          <p:cNvSpPr>
            <a:spLocks noGrp="1"/>
          </p:cNvSpPr>
          <p:nvPr>
            <p:ph type="title"/>
          </p:nvPr>
        </p:nvSpPr>
        <p:spPr>
          <a:xfrm>
            <a:off x="838200" y="365126"/>
            <a:ext cx="10515600" cy="862096"/>
          </a:xfrm>
        </p:spPr>
        <p:txBody>
          <a:bodyPr/>
          <a:lstStyle/>
          <a:p>
            <a:r>
              <a:rPr lang="en-US" dirty="0"/>
              <a:t>ACOG Recommendations</a:t>
            </a:r>
          </a:p>
        </p:txBody>
      </p:sp>
      <p:sp>
        <p:nvSpPr>
          <p:cNvPr id="3" name="Content Placeholder 2">
            <a:extLst>
              <a:ext uri="{FF2B5EF4-FFF2-40B4-BE49-F238E27FC236}">
                <a16:creationId xmlns:a16="http://schemas.microsoft.com/office/drawing/2014/main" id="{86697F29-55C2-C8B3-7584-39820AF698D8}"/>
              </a:ext>
            </a:extLst>
          </p:cNvPr>
          <p:cNvSpPr>
            <a:spLocks noGrp="1"/>
          </p:cNvSpPr>
          <p:nvPr>
            <p:ph idx="1"/>
          </p:nvPr>
        </p:nvSpPr>
        <p:spPr>
          <a:xfrm>
            <a:off x="838199" y="1227222"/>
            <a:ext cx="11024937" cy="4620125"/>
          </a:xfrm>
        </p:spPr>
        <p:txBody>
          <a:bodyPr>
            <a:normAutofit/>
          </a:bodyPr>
          <a:lstStyle/>
          <a:p>
            <a:r>
              <a:rPr lang="en-US" dirty="0"/>
              <a:t>Postpartum care should be an ongoing process</a:t>
            </a:r>
          </a:p>
          <a:p>
            <a:r>
              <a:rPr lang="en-US" dirty="0"/>
              <a:t>Postpartum visit ideally within 3 weeks of delivery</a:t>
            </a:r>
          </a:p>
          <a:p>
            <a:r>
              <a:rPr lang="en-US" dirty="0"/>
              <a:t>Comprehensive visit no later than 12 weeks after delivery with full assessment of physical, social, and psychological well-being</a:t>
            </a:r>
          </a:p>
          <a:p>
            <a:r>
              <a:rPr lang="en-US" dirty="0"/>
              <a:t>Counseled on higher lifetime risk of cardiometabolic disease associated with preterm birth, gestational diabetes, or hypertensive disorders of pregnancy</a:t>
            </a:r>
          </a:p>
          <a:p>
            <a:r>
              <a:rPr lang="en-US" dirty="0"/>
              <a:t>Counseled on timely follow-up for chronic medical conditions</a:t>
            </a:r>
          </a:p>
          <a:p>
            <a:r>
              <a:rPr lang="en-US" dirty="0"/>
              <a:t>Policy changes required to optimize care and support for birthing persons and families</a:t>
            </a:r>
          </a:p>
        </p:txBody>
      </p:sp>
    </p:spTree>
    <p:extLst>
      <p:ext uri="{BB962C8B-B14F-4D97-AF65-F5344CB8AC3E}">
        <p14:creationId xmlns:p14="http://schemas.microsoft.com/office/powerpoint/2010/main" val="155242393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2">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CONNECT" id="{B8E18259-8FA6-483D-8B57-5D92839956C2}" vid="{6C6021C7-B59E-4EDE-8565-D06891DB8B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2D7B67FE0EC4CA582458A886D64BF" ma:contentTypeVersion="13" ma:contentTypeDescription="Create a new document." ma:contentTypeScope="" ma:versionID="f1ac266fd29a61b9673311bdaf903184">
  <xsd:schema xmlns:xsd="http://www.w3.org/2001/XMLSchema" xmlns:xs="http://www.w3.org/2001/XMLSchema" xmlns:p="http://schemas.microsoft.com/office/2006/metadata/properties" xmlns:ns3="b5805e76-35e6-4b9e-a777-641dd30a0907" xmlns:ns4="627400ed-697d-4630-b326-097c4f13c9c6" targetNamespace="http://schemas.microsoft.com/office/2006/metadata/properties" ma:root="true" ma:fieldsID="df9c64bce28c69df51148fc71603ac7f" ns3:_="" ns4:_="">
    <xsd:import namespace="b5805e76-35e6-4b9e-a777-641dd30a0907"/>
    <xsd:import namespace="627400ed-697d-4630-b326-097c4f13c9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05e76-35e6-4b9e-a777-641dd30a09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400ed-697d-4630-b326-097c4f13c9c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33E23-45F0-44EB-827D-B6182AE91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05e76-35e6-4b9e-a777-641dd30a0907"/>
    <ds:schemaRef ds:uri="627400ed-697d-4630-b326-097c4f13c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D05D36-A63E-4F3A-8EC9-46B22E94F1B7}">
  <ds:schemaRefs>
    <ds:schemaRef ds:uri="http://purl.org/dc/elements/1.1/"/>
    <ds:schemaRef ds:uri="627400ed-697d-4630-b326-097c4f13c9c6"/>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b5805e76-35e6-4b9e-a777-641dd30a0907"/>
    <ds:schemaRef ds:uri="http://schemas.microsoft.com/office/2006/metadata/properties"/>
  </ds:schemaRefs>
</ds:datastoreItem>
</file>

<file path=customXml/itemProps3.xml><?xml version="1.0" encoding="utf-8"?>
<ds:datastoreItem xmlns:ds="http://schemas.openxmlformats.org/officeDocument/2006/customXml" ds:itemID="{D588EC40-B88A-4B99-BFC3-BDB8EC1AE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WICONNECT</Template>
  <TotalTime>4749</TotalTime>
  <Words>1358</Words>
  <Application>Microsoft Office PowerPoint</Application>
  <PresentationFormat>Widescreen</PresentationFormat>
  <Paragraphs>206</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Avenir Next LT Pro</vt:lpstr>
      <vt:lpstr>Avenir Next LT Pro Light</vt:lpstr>
      <vt:lpstr>Calibri</vt:lpstr>
      <vt:lpstr>Wingdings</vt:lpstr>
      <vt:lpstr>Office Theme</vt:lpstr>
      <vt:lpstr>Never Alone: Toward an Equitable Response to the Ongoing Opioid Crisis During the Perinatal Period</vt:lpstr>
      <vt:lpstr>Accreditation: CME</vt:lpstr>
      <vt:lpstr>Disclosures: Planners/Faculty</vt:lpstr>
      <vt:lpstr>Objectives</vt:lpstr>
      <vt:lpstr>Outline</vt:lpstr>
      <vt:lpstr>The Fourth Trimester</vt:lpstr>
      <vt:lpstr>PowerPoint Presentation</vt:lpstr>
      <vt:lpstr>American College of Obstetricians and Gynecologists</vt:lpstr>
      <vt:lpstr>ACOG Recommendations</vt:lpstr>
      <vt:lpstr>Society for Maternal-Fetal Medicine</vt:lpstr>
      <vt:lpstr>PowerPoint Presentation</vt:lpstr>
      <vt:lpstr>PowerPoint Presentation</vt:lpstr>
      <vt:lpstr>PowerPoint Presentation</vt:lpstr>
      <vt:lpstr>PowerPoint Presentation</vt:lpstr>
      <vt:lpstr>PowerPoint Presentation</vt:lpstr>
      <vt:lpstr>PowerPoint Presentation</vt:lpstr>
      <vt:lpstr>Consensus Bundle on Postpartum Care Basics: From Birth to the Comprehensive Postpartum Visit </vt:lpstr>
      <vt:lpstr>Health Equity in Drug Policy &amp; Regulations</vt:lpstr>
      <vt:lpstr>An Equitable Response to the Ongoing Opioid Crisis</vt:lpstr>
      <vt:lpstr>Goal of Updating Existing Opioid Policy </vt:lpstr>
      <vt:lpstr>Health Equity Concerns</vt:lpstr>
      <vt:lpstr>Evidence-Based Strategies to Protect Public Health</vt:lpstr>
      <vt:lpstr>Protect Vulnerable Populations</vt:lpstr>
      <vt:lpstr>Minimize Individual &amp; Community Harm</vt:lpstr>
      <vt:lpstr>Prioritize Equity/Social Justice</vt:lpstr>
      <vt:lpstr>Surveillance and Monitoring</vt:lpstr>
      <vt:lpstr>Addressing the Ongoing Crisis – a few examples</vt:lpstr>
      <vt:lpstr>Fourth Trimester Care for Birthing Persons with a Substance Use Disorder</vt:lpstr>
      <vt:lpstr>North Carolina</vt:lpstr>
      <vt:lpstr>PowerPoint Presentation</vt:lpstr>
      <vt:lpstr>PowerPoint Presentation</vt:lpstr>
      <vt:lpstr>Social Support</vt:lpstr>
      <vt:lpstr>Key Areas</vt:lpstr>
      <vt:lpstr>Let’s work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Mounts</dc:creator>
  <cp:lastModifiedBy>Kyle Mounts</cp:lastModifiedBy>
  <cp:revision>153</cp:revision>
  <cp:lastPrinted>2020-07-09T13:37:15Z</cp:lastPrinted>
  <dcterms:created xsi:type="dcterms:W3CDTF">2020-07-03T13:12:28Z</dcterms:created>
  <dcterms:modified xsi:type="dcterms:W3CDTF">2023-01-13T17:19:54Z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0x010100B942D7B67FE0EC4CA582458A886D64BF</vt:lpwstr>
  </property>
</Properties>
</file>