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978" r:id="rId5"/>
    <p:sldId id="979" r:id="rId6"/>
    <p:sldId id="981" r:id="rId7"/>
    <p:sldId id="257" r:id="rId8"/>
    <p:sldId id="1000" r:id="rId9"/>
    <p:sldId id="1009" r:id="rId10"/>
    <p:sldId id="1098" r:id="rId11"/>
    <p:sldId id="1102" r:id="rId12"/>
    <p:sldId id="1095" r:id="rId13"/>
    <p:sldId id="1097" r:id="rId14"/>
    <p:sldId id="1103" r:id="rId15"/>
    <p:sldId id="1099" r:id="rId16"/>
    <p:sldId id="1012" r:id="rId17"/>
    <p:sldId id="1100" r:id="rId18"/>
    <p:sldId id="1087" r:id="rId19"/>
    <p:sldId id="1088" r:id="rId20"/>
    <p:sldId id="1015" r:id="rId21"/>
    <p:sldId id="1089" r:id="rId22"/>
    <p:sldId id="1014" r:id="rId23"/>
    <p:sldId id="1101" r:id="rId24"/>
    <p:sldId id="994"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BAF67"/>
    <a:srgbClr val="FCEAD5"/>
    <a:srgbClr val="CC1E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1" autoAdjust="0"/>
    <p:restoredTop sz="70919" autoAdjust="0"/>
  </p:normalViewPr>
  <p:slideViewPr>
    <p:cSldViewPr snapToGrid="0" showGuides="1">
      <p:cViewPr varScale="1">
        <p:scale>
          <a:sx n="41" d="100"/>
          <a:sy n="41" d="100"/>
        </p:scale>
        <p:origin x="66" y="258"/>
      </p:cViewPr>
      <p:guideLst>
        <p:guide orient="horz" pos="2160"/>
        <p:guide pos="3840"/>
      </p:guideLst>
    </p:cSldViewPr>
  </p:slideViewPr>
  <p:notesTextViewPr>
    <p:cViewPr>
      <p:scale>
        <a:sx n="1" d="1"/>
        <a:sy n="1" d="1"/>
      </p:scale>
      <p:origin x="0" y="0"/>
    </p:cViewPr>
  </p:notesTextViewPr>
  <p:sorterViewPr>
    <p:cViewPr>
      <p:scale>
        <a:sx n="90" d="100"/>
        <a:sy n="90" d="100"/>
      </p:scale>
      <p:origin x="0" y="-2490"/>
    </p:cViewPr>
  </p:sorterViewPr>
  <p:notesViewPr>
    <p:cSldViewPr snapToGrid="0">
      <p:cViewPr varScale="1">
        <p:scale>
          <a:sx n="55" d="100"/>
          <a:sy n="55" d="100"/>
        </p:scale>
        <p:origin x="28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9A3A19-55C1-4884-9968-3F92CC7F9E1B}" type="datetimeFigureOut">
              <a:rPr lang="en-US" smtClean="0"/>
              <a:t>11/17/2023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E07AE35-8ED8-4244-9F96-78C7C6AE2F39}" type="slidenum">
              <a:rPr lang="en-US" smtClean="0"/>
              <a:t>‹#›</a:t>
            </a:fld>
            <a:endParaRPr lang="en-US"/>
          </a:p>
        </p:txBody>
      </p:sp>
    </p:spTree>
    <p:extLst>
      <p:ext uri="{BB962C8B-B14F-4D97-AF65-F5344CB8AC3E}">
        <p14:creationId xmlns:p14="http://schemas.microsoft.com/office/powerpoint/2010/main" val="138473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743200" cy="1543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2</a:t>
            </a:fld>
            <a:endParaRPr lang="en-US"/>
          </a:p>
        </p:txBody>
      </p:sp>
    </p:spTree>
    <p:extLst>
      <p:ext uri="{BB962C8B-B14F-4D97-AF65-F5344CB8AC3E}">
        <p14:creationId xmlns:p14="http://schemas.microsoft.com/office/powerpoint/2010/main" val="327602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13</a:t>
            </a:fld>
            <a:endParaRPr lang="en-US"/>
          </a:p>
        </p:txBody>
      </p:sp>
    </p:spTree>
    <p:extLst>
      <p:ext uri="{BB962C8B-B14F-4D97-AF65-F5344CB8AC3E}">
        <p14:creationId xmlns:p14="http://schemas.microsoft.com/office/powerpoint/2010/main" val="94798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14</a:t>
            </a:fld>
            <a:endParaRPr lang="en-US"/>
          </a:p>
        </p:txBody>
      </p:sp>
    </p:spTree>
    <p:extLst>
      <p:ext uri="{BB962C8B-B14F-4D97-AF65-F5344CB8AC3E}">
        <p14:creationId xmlns:p14="http://schemas.microsoft.com/office/powerpoint/2010/main" val="97424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3275" y="722313"/>
            <a:ext cx="1690688" cy="95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FA60-45E0-4523-8575-39E1C44D7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28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16</a:t>
            </a:fld>
            <a:endParaRPr lang="en-US"/>
          </a:p>
        </p:txBody>
      </p:sp>
    </p:spTree>
    <p:extLst>
      <p:ext uri="{BB962C8B-B14F-4D97-AF65-F5344CB8AC3E}">
        <p14:creationId xmlns:p14="http://schemas.microsoft.com/office/powerpoint/2010/main" val="64137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17</a:t>
            </a:fld>
            <a:endParaRPr lang="en-US"/>
          </a:p>
        </p:txBody>
      </p:sp>
    </p:spTree>
    <p:extLst>
      <p:ext uri="{BB962C8B-B14F-4D97-AF65-F5344CB8AC3E}">
        <p14:creationId xmlns:p14="http://schemas.microsoft.com/office/powerpoint/2010/main" val="241094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18</a:t>
            </a:fld>
            <a:endParaRPr lang="en-US"/>
          </a:p>
        </p:txBody>
      </p:sp>
    </p:spTree>
    <p:extLst>
      <p:ext uri="{BB962C8B-B14F-4D97-AF65-F5344CB8AC3E}">
        <p14:creationId xmlns:p14="http://schemas.microsoft.com/office/powerpoint/2010/main" val="1351521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19</a:t>
            </a:fld>
            <a:endParaRPr lang="en-US"/>
          </a:p>
        </p:txBody>
      </p:sp>
    </p:spTree>
    <p:extLst>
      <p:ext uri="{BB962C8B-B14F-4D97-AF65-F5344CB8AC3E}">
        <p14:creationId xmlns:p14="http://schemas.microsoft.com/office/powerpoint/2010/main" val="1899873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20</a:t>
            </a:fld>
            <a:endParaRPr lang="en-US"/>
          </a:p>
        </p:txBody>
      </p:sp>
    </p:spTree>
    <p:extLst>
      <p:ext uri="{BB962C8B-B14F-4D97-AF65-F5344CB8AC3E}">
        <p14:creationId xmlns:p14="http://schemas.microsoft.com/office/powerpoint/2010/main" val="2906428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21</a:t>
            </a:fld>
            <a:endParaRPr lang="en-US"/>
          </a:p>
        </p:txBody>
      </p:sp>
    </p:spTree>
    <p:extLst>
      <p:ext uri="{BB962C8B-B14F-4D97-AF65-F5344CB8AC3E}">
        <p14:creationId xmlns:p14="http://schemas.microsoft.com/office/powerpoint/2010/main" val="254686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743200" cy="1543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4</a:t>
            </a:fld>
            <a:endParaRPr lang="en-US"/>
          </a:p>
        </p:txBody>
      </p:sp>
    </p:spTree>
    <p:extLst>
      <p:ext uri="{BB962C8B-B14F-4D97-AF65-F5344CB8AC3E}">
        <p14:creationId xmlns:p14="http://schemas.microsoft.com/office/powerpoint/2010/main" val="401252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5</a:t>
            </a:fld>
            <a:endParaRPr lang="en-US"/>
          </a:p>
        </p:txBody>
      </p:sp>
    </p:spTree>
    <p:extLst>
      <p:ext uri="{BB962C8B-B14F-4D97-AF65-F5344CB8AC3E}">
        <p14:creationId xmlns:p14="http://schemas.microsoft.com/office/powerpoint/2010/main" val="387777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6</a:t>
            </a:fld>
            <a:endParaRPr lang="en-US"/>
          </a:p>
        </p:txBody>
      </p:sp>
    </p:spTree>
    <p:extLst>
      <p:ext uri="{BB962C8B-B14F-4D97-AF65-F5344CB8AC3E}">
        <p14:creationId xmlns:p14="http://schemas.microsoft.com/office/powerpoint/2010/main" val="122368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7</a:t>
            </a:fld>
            <a:endParaRPr lang="en-US"/>
          </a:p>
        </p:txBody>
      </p:sp>
    </p:spTree>
    <p:extLst>
      <p:ext uri="{BB962C8B-B14F-4D97-AF65-F5344CB8AC3E}">
        <p14:creationId xmlns:p14="http://schemas.microsoft.com/office/powerpoint/2010/main" val="117118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8</a:t>
            </a:fld>
            <a:endParaRPr lang="en-US"/>
          </a:p>
        </p:txBody>
      </p:sp>
    </p:spTree>
    <p:extLst>
      <p:ext uri="{BB962C8B-B14F-4D97-AF65-F5344CB8AC3E}">
        <p14:creationId xmlns:p14="http://schemas.microsoft.com/office/powerpoint/2010/main" val="323909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9</a:t>
            </a:fld>
            <a:endParaRPr lang="en-US"/>
          </a:p>
        </p:txBody>
      </p:sp>
    </p:spTree>
    <p:extLst>
      <p:ext uri="{BB962C8B-B14F-4D97-AF65-F5344CB8AC3E}">
        <p14:creationId xmlns:p14="http://schemas.microsoft.com/office/powerpoint/2010/main" val="321301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10</a:t>
            </a:fld>
            <a:endParaRPr lang="en-US"/>
          </a:p>
        </p:txBody>
      </p:sp>
    </p:spTree>
    <p:extLst>
      <p:ext uri="{BB962C8B-B14F-4D97-AF65-F5344CB8AC3E}">
        <p14:creationId xmlns:p14="http://schemas.microsoft.com/office/powerpoint/2010/main" val="72671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7AE35-8ED8-4244-9F96-78C7C6AE2F39}" type="slidenum">
              <a:rPr lang="en-US" smtClean="0"/>
              <a:t>12</a:t>
            </a:fld>
            <a:endParaRPr lang="en-US"/>
          </a:p>
        </p:txBody>
      </p:sp>
    </p:spTree>
    <p:extLst>
      <p:ext uri="{BB962C8B-B14F-4D97-AF65-F5344CB8AC3E}">
        <p14:creationId xmlns:p14="http://schemas.microsoft.com/office/powerpoint/2010/main" val="2983470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6BE053C6-7020-4D7E-AF1B-C081CDA60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E390D3-5B7C-4388-A7FE-8A95854EF666}"/>
              </a:ext>
            </a:extLst>
          </p:cNvPr>
          <p:cNvSpPr>
            <a:spLocks noGrp="1"/>
          </p:cNvSpPr>
          <p:nvPr>
            <p:ph type="ctrTitle"/>
          </p:nvPr>
        </p:nvSpPr>
        <p:spPr>
          <a:xfrm>
            <a:off x="1524000" y="2717317"/>
            <a:ext cx="9144000" cy="1370612"/>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12A6CA-9F9A-429E-8D62-47C88A658C4C}"/>
              </a:ext>
            </a:extLst>
          </p:cNvPr>
          <p:cNvSpPr>
            <a:spLocks noGrp="1"/>
          </p:cNvSpPr>
          <p:nvPr>
            <p:ph type="subTitle" idx="1"/>
          </p:nvPr>
        </p:nvSpPr>
        <p:spPr>
          <a:xfrm>
            <a:off x="1524000" y="4180004"/>
            <a:ext cx="9144000" cy="10044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5313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BBEE-D5C6-4E8F-9EDF-4058BA52DA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178CFB-A822-4F6E-A829-4782C1605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501EFB8A-423A-4A31-9578-4FAA897719E4}"/>
              </a:ext>
            </a:extLst>
          </p:cNvPr>
          <p:cNvGrpSpPr/>
          <p:nvPr userDrawn="1"/>
        </p:nvGrpSpPr>
        <p:grpSpPr>
          <a:xfrm>
            <a:off x="77638" y="5838447"/>
            <a:ext cx="11749177" cy="934070"/>
            <a:chOff x="77638" y="5838447"/>
            <a:chExt cx="11749177" cy="934070"/>
          </a:xfrm>
        </p:grpSpPr>
        <p:pic>
          <p:nvPicPr>
            <p:cNvPr id="8" name="Picture 7" descr="A screenshot of a cell phone&#10;&#10;Description automatically generated">
              <a:extLst>
                <a:ext uri="{FF2B5EF4-FFF2-40B4-BE49-F238E27FC236}">
                  <a16:creationId xmlns:a16="http://schemas.microsoft.com/office/drawing/2014/main" id="{8182217C-FF9A-4849-8D08-070EDE142E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86B416D-3B10-4201-A5D8-3C4CB3D33BC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360930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63964-EDF0-41EA-84F1-5C85409855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0B8397-0269-4A50-BCB2-75CE8771CA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A17B7861-8125-47D1-A728-E884FD30AF86}"/>
              </a:ext>
            </a:extLst>
          </p:cNvPr>
          <p:cNvGrpSpPr/>
          <p:nvPr userDrawn="1"/>
        </p:nvGrpSpPr>
        <p:grpSpPr>
          <a:xfrm>
            <a:off x="77638" y="5838447"/>
            <a:ext cx="11749177" cy="934070"/>
            <a:chOff x="77638" y="5838447"/>
            <a:chExt cx="11749177" cy="934070"/>
          </a:xfrm>
        </p:grpSpPr>
        <p:pic>
          <p:nvPicPr>
            <p:cNvPr id="8" name="Picture 7" descr="A screenshot of a cell phone&#10;&#10;Description automatically generated">
              <a:extLst>
                <a:ext uri="{FF2B5EF4-FFF2-40B4-BE49-F238E27FC236}">
                  <a16:creationId xmlns:a16="http://schemas.microsoft.com/office/drawing/2014/main" id="{6B26FBFC-DB8F-4AEE-A668-7AF4FFA8E7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434F7FAB-7EF6-4EA8-8DE4-523BB8526CD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303914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41AF-708C-4B90-AB0C-8FA2C27C7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E0E7E-BEB2-479E-ABB5-60BF895E6E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72D3416-08E5-4BFD-93A1-72FB69BD1EE0}"/>
              </a:ext>
            </a:extLst>
          </p:cNvPr>
          <p:cNvGrpSpPr/>
          <p:nvPr userDrawn="1"/>
        </p:nvGrpSpPr>
        <p:grpSpPr>
          <a:xfrm>
            <a:off x="77638" y="5838447"/>
            <a:ext cx="11749177" cy="934070"/>
            <a:chOff x="77638" y="5838447"/>
            <a:chExt cx="11749177" cy="934070"/>
          </a:xfrm>
        </p:grpSpPr>
        <p:pic>
          <p:nvPicPr>
            <p:cNvPr id="8" name="Picture 7" descr="A screenshot of a cell phone&#10;&#10;Description automatically generated">
              <a:extLst>
                <a:ext uri="{FF2B5EF4-FFF2-40B4-BE49-F238E27FC236}">
                  <a16:creationId xmlns:a16="http://schemas.microsoft.com/office/drawing/2014/main" id="{EA0F434B-D514-4D24-A33C-A780F16DD8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C4BDFDAF-8712-444F-867B-65DADFFC02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396371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6F89-D0B3-4A48-A21C-38B2C8AFE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BBA455-E239-4BF2-86AB-2BB8B9989E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61B9F-03C3-4966-8627-A10C2975FFA2}"/>
              </a:ext>
            </a:extLst>
          </p:cNvPr>
          <p:cNvSpPr>
            <a:spLocks noGrp="1"/>
          </p:cNvSpPr>
          <p:nvPr>
            <p:ph type="dt" sz="half" idx="10"/>
          </p:nvPr>
        </p:nvSpPr>
        <p:spPr>
          <a:xfrm>
            <a:off x="838200" y="6356350"/>
            <a:ext cx="2743200" cy="365125"/>
          </a:xfrm>
          <a:prstGeom prst="rect">
            <a:avLst/>
          </a:prstGeom>
        </p:spPr>
        <p:txBody>
          <a:bodyPr/>
          <a:lstStyle/>
          <a:p>
            <a:fld id="{3734C125-8C17-4366-8158-94A45CDCA2F4}" type="datetimeFigureOut">
              <a:rPr lang="en-US" smtClean="0"/>
              <a:t>11/17/2023</a:t>
            </a:fld>
            <a:endParaRPr lang="en-US"/>
          </a:p>
        </p:txBody>
      </p:sp>
      <p:sp>
        <p:nvSpPr>
          <p:cNvPr id="5" name="Footer Placeholder 4">
            <a:extLst>
              <a:ext uri="{FF2B5EF4-FFF2-40B4-BE49-F238E27FC236}">
                <a16:creationId xmlns:a16="http://schemas.microsoft.com/office/drawing/2014/main" id="{5E55A8F2-8566-41AF-B613-120E82F86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5AC981-CF0C-481F-B611-37271727734A}"/>
              </a:ext>
            </a:extLst>
          </p:cNvPr>
          <p:cNvSpPr>
            <a:spLocks noGrp="1"/>
          </p:cNvSpPr>
          <p:nvPr>
            <p:ph type="sldNum" sz="quarter" idx="12"/>
          </p:nvPr>
        </p:nvSpPr>
        <p:spPr>
          <a:xfrm>
            <a:off x="8610600" y="6356350"/>
            <a:ext cx="2743200" cy="365125"/>
          </a:xfrm>
          <a:prstGeom prst="rect">
            <a:avLst/>
          </a:prstGeom>
        </p:spPr>
        <p:txBody>
          <a:bodyPr/>
          <a:lstStyle/>
          <a:p>
            <a:fld id="{3CD4545B-9147-4546-992E-259ED21924B2}" type="slidenum">
              <a:rPr lang="en-US" smtClean="0"/>
              <a:t>‹#›</a:t>
            </a:fld>
            <a:endParaRPr lang="en-US"/>
          </a:p>
        </p:txBody>
      </p:sp>
      <p:grpSp>
        <p:nvGrpSpPr>
          <p:cNvPr id="7" name="Group 6">
            <a:extLst>
              <a:ext uri="{FF2B5EF4-FFF2-40B4-BE49-F238E27FC236}">
                <a16:creationId xmlns:a16="http://schemas.microsoft.com/office/drawing/2014/main" id="{BF933021-A661-4087-A743-710F2AA2F295}"/>
              </a:ext>
            </a:extLst>
          </p:cNvPr>
          <p:cNvGrpSpPr/>
          <p:nvPr userDrawn="1"/>
        </p:nvGrpSpPr>
        <p:grpSpPr>
          <a:xfrm>
            <a:off x="77638" y="5838447"/>
            <a:ext cx="11749177" cy="934070"/>
            <a:chOff x="77638" y="5838447"/>
            <a:chExt cx="11749177" cy="934070"/>
          </a:xfrm>
        </p:grpSpPr>
        <p:pic>
          <p:nvPicPr>
            <p:cNvPr id="8" name="Picture 7" descr="A screenshot of a cell phone&#10;&#10;Description automatically generated">
              <a:extLst>
                <a:ext uri="{FF2B5EF4-FFF2-40B4-BE49-F238E27FC236}">
                  <a16:creationId xmlns:a16="http://schemas.microsoft.com/office/drawing/2014/main" id="{E412C2F0-47D5-40F7-B9D3-4A9EB0B815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076A057-0033-4BC0-B2F2-87FF5C23802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155711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07B7-4E42-4C67-90D3-0454C77E6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FA78D-B034-4B8E-BE51-6CD295595C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3BF36B-27B0-40C6-89E9-6A2C512FC1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A65D52EF-7D6E-441E-96F9-27B2387F9FEB}"/>
              </a:ext>
            </a:extLst>
          </p:cNvPr>
          <p:cNvGrpSpPr/>
          <p:nvPr userDrawn="1"/>
        </p:nvGrpSpPr>
        <p:grpSpPr>
          <a:xfrm>
            <a:off x="77638" y="5838447"/>
            <a:ext cx="11749177" cy="934070"/>
            <a:chOff x="77638" y="5838447"/>
            <a:chExt cx="11749177" cy="934070"/>
          </a:xfrm>
        </p:grpSpPr>
        <p:pic>
          <p:nvPicPr>
            <p:cNvPr id="9" name="Picture 8" descr="A screenshot of a cell phone&#10;&#10;Description automatically generated">
              <a:extLst>
                <a:ext uri="{FF2B5EF4-FFF2-40B4-BE49-F238E27FC236}">
                  <a16:creationId xmlns:a16="http://schemas.microsoft.com/office/drawing/2014/main" id="{D2CBDB3A-113B-47E8-AD06-8446D850E5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CC57245D-274D-4166-A9C1-98A9E8160BF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29926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907C-7D57-4017-A468-0EBAF0A24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0FC09-A3E6-4D88-98E7-DDDD3F0AEF59}"/>
              </a:ext>
            </a:extLst>
          </p:cNvPr>
          <p:cNvSpPr>
            <a:spLocks noGrp="1"/>
          </p:cNvSpPr>
          <p:nvPr>
            <p:ph type="body" idx="1"/>
          </p:nvPr>
        </p:nvSpPr>
        <p:spPr>
          <a:xfrm>
            <a:off x="839788" y="1681163"/>
            <a:ext cx="5157787" cy="823912"/>
          </a:xfrm>
        </p:spPr>
        <p:txBody>
          <a:bodyPr anchor="b"/>
          <a:lstStyle>
            <a:lvl1pPr marL="0" indent="0">
              <a:buNone/>
              <a:defRPr sz="2400" b="1">
                <a:solidFill>
                  <a:srgbClr val="FBAF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30A0A-AF23-4EFE-97EA-13BFF2CF5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A7F850-587E-4E76-A85C-57808CF720E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FBAF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BD370F-4B73-4756-9F2D-333DDC30B9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E0686803-AAB0-4E54-9DEB-5E47756B2278}"/>
              </a:ext>
            </a:extLst>
          </p:cNvPr>
          <p:cNvGrpSpPr/>
          <p:nvPr userDrawn="1"/>
        </p:nvGrpSpPr>
        <p:grpSpPr>
          <a:xfrm>
            <a:off x="77638" y="5838447"/>
            <a:ext cx="11749177" cy="934070"/>
            <a:chOff x="77638" y="5838447"/>
            <a:chExt cx="11749177" cy="934070"/>
          </a:xfrm>
        </p:grpSpPr>
        <p:pic>
          <p:nvPicPr>
            <p:cNvPr id="11" name="Picture 10" descr="A screenshot of a cell phone&#10;&#10;Description automatically generated">
              <a:extLst>
                <a:ext uri="{FF2B5EF4-FFF2-40B4-BE49-F238E27FC236}">
                  <a16:creationId xmlns:a16="http://schemas.microsoft.com/office/drawing/2014/main" id="{437F6FB3-B335-443B-8CB9-874897AED5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45B751B-318A-4459-BC35-7FA2608959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18801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B346-9026-4EDF-AB9F-1780950418ED}"/>
              </a:ext>
            </a:extLst>
          </p:cNvPr>
          <p:cNvSpPr>
            <a:spLocks noGrp="1"/>
          </p:cNvSpPr>
          <p:nvPr>
            <p:ph type="title"/>
          </p:nvPr>
        </p:nvSpPr>
        <p:spPr/>
        <p:txBody>
          <a:bodyPr/>
          <a:lstStyle/>
          <a:p>
            <a:r>
              <a:rPr lang="en-US"/>
              <a:t>Click to edit Master title style</a:t>
            </a:r>
          </a:p>
        </p:txBody>
      </p:sp>
      <p:grpSp>
        <p:nvGrpSpPr>
          <p:cNvPr id="6" name="Group 5">
            <a:extLst>
              <a:ext uri="{FF2B5EF4-FFF2-40B4-BE49-F238E27FC236}">
                <a16:creationId xmlns:a16="http://schemas.microsoft.com/office/drawing/2014/main" id="{070F3461-AAC6-4D33-AD96-99A6C07B1E53}"/>
              </a:ext>
            </a:extLst>
          </p:cNvPr>
          <p:cNvGrpSpPr/>
          <p:nvPr userDrawn="1"/>
        </p:nvGrpSpPr>
        <p:grpSpPr>
          <a:xfrm>
            <a:off x="77638" y="5838447"/>
            <a:ext cx="11749177" cy="934070"/>
            <a:chOff x="77638" y="5838447"/>
            <a:chExt cx="11749177" cy="934070"/>
          </a:xfrm>
        </p:grpSpPr>
        <p:pic>
          <p:nvPicPr>
            <p:cNvPr id="7" name="Picture 6" descr="A screenshot of a cell phone&#10;&#10;Description automatically generated">
              <a:extLst>
                <a:ext uri="{FF2B5EF4-FFF2-40B4-BE49-F238E27FC236}">
                  <a16:creationId xmlns:a16="http://schemas.microsoft.com/office/drawing/2014/main" id="{E81A9553-0439-4D69-A1FF-32C6D403E1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45F988C-AC4B-4B0E-B087-AFFBF20C51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375214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1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9535-BCE3-4F7A-BE66-C34693387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7BE477-1568-424E-92B8-E40E05715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9E59A4-84A6-41EA-8900-D4E5B77AD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5ED9217C-CC7E-412E-82A1-EE7E15FD759F}"/>
              </a:ext>
            </a:extLst>
          </p:cNvPr>
          <p:cNvGrpSpPr/>
          <p:nvPr userDrawn="1"/>
        </p:nvGrpSpPr>
        <p:grpSpPr>
          <a:xfrm>
            <a:off x="77638" y="5838447"/>
            <a:ext cx="11749177" cy="934070"/>
            <a:chOff x="77638" y="5838447"/>
            <a:chExt cx="11749177" cy="934070"/>
          </a:xfrm>
        </p:grpSpPr>
        <p:pic>
          <p:nvPicPr>
            <p:cNvPr id="9" name="Picture 8" descr="A screenshot of a cell phone&#10;&#10;Description automatically generated">
              <a:extLst>
                <a:ext uri="{FF2B5EF4-FFF2-40B4-BE49-F238E27FC236}">
                  <a16:creationId xmlns:a16="http://schemas.microsoft.com/office/drawing/2014/main" id="{AFE8A418-3310-4A12-AD63-EEA3BF4ED9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0F1B7AB2-73E1-4875-9346-8DE9F4533A9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341462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9DDF-C490-4F3A-A3D4-159C7B831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5F6BB1-2198-4FB4-AEB8-4BADE9DA4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F57D76E-3E4C-4A00-94B0-86A1D8370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403F0E12-6D93-40ED-9415-550C848F10B9}"/>
              </a:ext>
            </a:extLst>
          </p:cNvPr>
          <p:cNvGrpSpPr/>
          <p:nvPr userDrawn="1"/>
        </p:nvGrpSpPr>
        <p:grpSpPr>
          <a:xfrm>
            <a:off x="77638" y="5838447"/>
            <a:ext cx="11749177" cy="934070"/>
            <a:chOff x="77638" y="5838447"/>
            <a:chExt cx="11749177" cy="934070"/>
          </a:xfrm>
        </p:grpSpPr>
        <p:pic>
          <p:nvPicPr>
            <p:cNvPr id="9" name="Picture 8" descr="A screenshot of a cell phone&#10;&#10;Description automatically generated">
              <a:extLst>
                <a:ext uri="{FF2B5EF4-FFF2-40B4-BE49-F238E27FC236}">
                  <a16:creationId xmlns:a16="http://schemas.microsoft.com/office/drawing/2014/main" id="{20EBF75C-4C76-46BF-A9A7-FAEA1B9251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C15A2DA9-7CC3-49C0-9B22-C242029053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265578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669A2A-8825-4DB6-B718-C9779579B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91CD55-35B7-4705-B360-251D7BB04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A7D2344-6F37-4CD7-BC81-76AF34C1046B}"/>
              </a:ext>
            </a:extLst>
          </p:cNvPr>
          <p:cNvGrpSpPr/>
          <p:nvPr userDrawn="1"/>
        </p:nvGrpSpPr>
        <p:grpSpPr>
          <a:xfrm>
            <a:off x="77638" y="5838447"/>
            <a:ext cx="11749177" cy="934070"/>
            <a:chOff x="77638" y="5838447"/>
            <a:chExt cx="11749177" cy="934070"/>
          </a:xfrm>
        </p:grpSpPr>
        <p:pic>
          <p:nvPicPr>
            <p:cNvPr id="8" name="Picture 7" descr="A screenshot of a cell phone&#10;&#10;Description automatically generated">
              <a:extLst>
                <a:ext uri="{FF2B5EF4-FFF2-40B4-BE49-F238E27FC236}">
                  <a16:creationId xmlns:a16="http://schemas.microsoft.com/office/drawing/2014/main" id="{CCBCC6E2-B331-444C-9C21-3A93E45F04ED}"/>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4402" b="66163"/>
            <a:stretch/>
          </p:blipFill>
          <p:spPr>
            <a:xfrm>
              <a:off x="77638" y="5838448"/>
              <a:ext cx="5641675" cy="9340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58ACD4C-4F86-4E70-9C4D-EC9FC64CD228}"/>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55415" t="4402" b="66163"/>
            <a:stretch/>
          </p:blipFill>
          <p:spPr>
            <a:xfrm>
              <a:off x="3338423" y="5838447"/>
              <a:ext cx="8488392" cy="934069"/>
            </a:xfrm>
            <a:prstGeom prst="rect">
              <a:avLst/>
            </a:prstGeom>
          </p:spPr>
        </p:pic>
      </p:grpSp>
    </p:spTree>
    <p:extLst>
      <p:ext uri="{BB962C8B-B14F-4D97-AF65-F5344CB8AC3E}">
        <p14:creationId xmlns:p14="http://schemas.microsoft.com/office/powerpoint/2010/main" val="45586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CC1E1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mounts@wiperinatal.web"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476E98-42F9-0482-A130-359751E0681C}"/>
              </a:ext>
            </a:extLst>
          </p:cNvPr>
          <p:cNvSpPr>
            <a:spLocks noGrp="1"/>
          </p:cNvSpPr>
          <p:nvPr>
            <p:ph type="ctrTitle"/>
          </p:nvPr>
        </p:nvSpPr>
        <p:spPr>
          <a:xfrm>
            <a:off x="1524000" y="2717317"/>
            <a:ext cx="9144000" cy="2167504"/>
          </a:xfrm>
        </p:spPr>
        <p:txBody>
          <a:bodyPr>
            <a:normAutofit fontScale="90000"/>
          </a:bodyPr>
          <a:lstStyle/>
          <a:p>
            <a:r>
              <a:rPr lang="en-US" dirty="0"/>
              <a:t>Connecting the Dots:</a:t>
            </a:r>
            <a:br>
              <a:rPr lang="en-US" dirty="0"/>
            </a:br>
            <a:r>
              <a:rPr lang="en-US" dirty="0"/>
              <a:t>Overdose in Pregnancy and the Relationships with Family</a:t>
            </a:r>
          </a:p>
        </p:txBody>
      </p:sp>
      <p:sp>
        <p:nvSpPr>
          <p:cNvPr id="8" name="TextBox 7">
            <a:extLst>
              <a:ext uri="{FF2B5EF4-FFF2-40B4-BE49-F238E27FC236}">
                <a16:creationId xmlns:a16="http://schemas.microsoft.com/office/drawing/2014/main" id="{EF97BCEB-208C-ED8D-231B-0BC06E4E1F43}"/>
              </a:ext>
            </a:extLst>
          </p:cNvPr>
          <p:cNvSpPr txBox="1"/>
          <p:nvPr/>
        </p:nvSpPr>
        <p:spPr>
          <a:xfrm>
            <a:off x="4463375" y="5263021"/>
            <a:ext cx="3265250" cy="461665"/>
          </a:xfrm>
          <a:prstGeom prst="rect">
            <a:avLst/>
          </a:prstGeom>
          <a:noFill/>
        </p:spPr>
        <p:txBody>
          <a:bodyPr wrap="square" rtlCol="0">
            <a:spAutoFit/>
          </a:bodyPr>
          <a:lstStyle/>
          <a:p>
            <a:r>
              <a:rPr lang="en-US" sz="2400" dirty="0"/>
              <a:t>November 10, 2023</a:t>
            </a:r>
          </a:p>
        </p:txBody>
      </p:sp>
    </p:spTree>
    <p:extLst>
      <p:ext uri="{BB962C8B-B14F-4D97-AF65-F5344CB8AC3E}">
        <p14:creationId xmlns:p14="http://schemas.microsoft.com/office/powerpoint/2010/main" val="975930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73F3192-A5DC-F02F-A5CA-AB6485E3DD99}"/>
              </a:ext>
            </a:extLst>
          </p:cNvPr>
          <p:cNvGraphicFramePr>
            <a:graphicFrameLocks noGrp="1"/>
          </p:cNvGraphicFramePr>
          <p:nvPr>
            <p:ph idx="1"/>
            <p:extLst>
              <p:ext uri="{D42A27DB-BD31-4B8C-83A1-F6EECF244321}">
                <p14:modId xmlns:p14="http://schemas.microsoft.com/office/powerpoint/2010/main" val="2113564409"/>
              </p:ext>
            </p:extLst>
          </p:nvPr>
        </p:nvGraphicFramePr>
        <p:xfrm>
          <a:off x="838200" y="259683"/>
          <a:ext cx="10515600" cy="5322967"/>
        </p:xfrm>
        <a:graphic>
          <a:graphicData uri="http://schemas.openxmlformats.org/drawingml/2006/table">
            <a:tbl>
              <a:tblPr firstRow="1" bandRow="1">
                <a:tableStyleId>{5C22544A-7EE6-4342-B048-85BDC9FD1C3A}</a:tableStyleId>
              </a:tblPr>
              <a:tblGrid>
                <a:gridCol w="7704498">
                  <a:extLst>
                    <a:ext uri="{9D8B030D-6E8A-4147-A177-3AD203B41FA5}">
                      <a16:colId xmlns:a16="http://schemas.microsoft.com/office/drawing/2014/main" val="3110823907"/>
                    </a:ext>
                  </a:extLst>
                </a:gridCol>
                <a:gridCol w="2811102">
                  <a:extLst>
                    <a:ext uri="{9D8B030D-6E8A-4147-A177-3AD203B41FA5}">
                      <a16:colId xmlns:a16="http://schemas.microsoft.com/office/drawing/2014/main" val="2286477438"/>
                    </a:ext>
                  </a:extLst>
                </a:gridCol>
              </a:tblGrid>
              <a:tr h="932295">
                <a:tc>
                  <a:txBody>
                    <a:bodyPr/>
                    <a:lstStyle/>
                    <a:p>
                      <a:r>
                        <a:rPr lang="en-US" sz="2400" dirty="0"/>
                        <a:t>Underlying Causes of Pregnancy-Related Deaths</a:t>
                      </a:r>
                    </a:p>
                  </a:txBody>
                  <a:tcPr anchor="ctr"/>
                </a:tc>
                <a:tc>
                  <a:txBody>
                    <a:bodyPr/>
                    <a:lstStyle/>
                    <a:p>
                      <a:pPr algn="ctr"/>
                      <a:r>
                        <a:rPr lang="en-US" sz="2400" dirty="0"/>
                        <a:t>Percent</a:t>
                      </a:r>
                    </a:p>
                  </a:txBody>
                  <a:tcPr anchor="ctr"/>
                </a:tc>
                <a:extLst>
                  <a:ext uri="{0D108BD9-81ED-4DB2-BD59-A6C34878D82A}">
                    <a16:rowId xmlns:a16="http://schemas.microsoft.com/office/drawing/2014/main" val="632337132"/>
                  </a:ext>
                </a:extLst>
              </a:tr>
              <a:tr h="548834">
                <a:tc>
                  <a:txBody>
                    <a:bodyPr/>
                    <a:lstStyle/>
                    <a:p>
                      <a:r>
                        <a:rPr lang="en-US" sz="2400" b="1" dirty="0">
                          <a:solidFill>
                            <a:srgbClr val="FF0000"/>
                          </a:solidFill>
                        </a:rPr>
                        <a:t>Mental health conditions*</a:t>
                      </a:r>
                    </a:p>
                  </a:txBody>
                  <a:tcPr anchor="ctr"/>
                </a:tc>
                <a:tc>
                  <a:txBody>
                    <a:bodyPr/>
                    <a:lstStyle/>
                    <a:p>
                      <a:pPr algn="ctr"/>
                      <a:r>
                        <a:rPr lang="en-US" sz="2400" b="1" dirty="0">
                          <a:solidFill>
                            <a:srgbClr val="FF0000"/>
                          </a:solidFill>
                        </a:rPr>
                        <a:t>22.7</a:t>
                      </a:r>
                    </a:p>
                  </a:txBody>
                  <a:tcPr anchor="ctr"/>
                </a:tc>
                <a:extLst>
                  <a:ext uri="{0D108BD9-81ED-4DB2-BD59-A6C34878D82A}">
                    <a16:rowId xmlns:a16="http://schemas.microsoft.com/office/drawing/2014/main" val="1399653605"/>
                  </a:ext>
                </a:extLst>
              </a:tr>
              <a:tr h="548834">
                <a:tc>
                  <a:txBody>
                    <a:bodyPr/>
                    <a:lstStyle/>
                    <a:p>
                      <a:pPr algn="l"/>
                      <a:r>
                        <a:rPr lang="en-US" sz="2400" dirty="0"/>
                        <a:t>Hemorrhage</a:t>
                      </a:r>
                    </a:p>
                  </a:txBody>
                  <a:tcPr anchor="ctr"/>
                </a:tc>
                <a:tc>
                  <a:txBody>
                    <a:bodyPr/>
                    <a:lstStyle/>
                    <a:p>
                      <a:pPr algn="ctr"/>
                      <a:r>
                        <a:rPr lang="en-US" sz="2400" dirty="0"/>
                        <a:t>13.7</a:t>
                      </a:r>
                    </a:p>
                  </a:txBody>
                  <a:tcPr anchor="ctr"/>
                </a:tc>
                <a:extLst>
                  <a:ext uri="{0D108BD9-81ED-4DB2-BD59-A6C34878D82A}">
                    <a16:rowId xmlns:a16="http://schemas.microsoft.com/office/drawing/2014/main" val="3908869909"/>
                  </a:ext>
                </a:extLst>
              </a:tr>
              <a:tr h="548834">
                <a:tc>
                  <a:txBody>
                    <a:bodyPr/>
                    <a:lstStyle/>
                    <a:p>
                      <a:pPr algn="l"/>
                      <a:r>
                        <a:rPr lang="en-US" sz="2400" dirty="0"/>
                        <a:t>Cardiac and coronary conditions</a:t>
                      </a:r>
                    </a:p>
                  </a:txBody>
                  <a:tcPr anchor="ctr"/>
                </a:tc>
                <a:tc>
                  <a:txBody>
                    <a:bodyPr/>
                    <a:lstStyle/>
                    <a:p>
                      <a:pPr algn="ctr"/>
                      <a:r>
                        <a:rPr lang="en-US" sz="2400" dirty="0"/>
                        <a:t>12.8</a:t>
                      </a:r>
                    </a:p>
                  </a:txBody>
                  <a:tcPr anchor="ctr"/>
                </a:tc>
                <a:extLst>
                  <a:ext uri="{0D108BD9-81ED-4DB2-BD59-A6C34878D82A}">
                    <a16:rowId xmlns:a16="http://schemas.microsoft.com/office/drawing/2014/main" val="1190872214"/>
                  </a:ext>
                </a:extLst>
              </a:tr>
              <a:tr h="548834">
                <a:tc>
                  <a:txBody>
                    <a:bodyPr/>
                    <a:lstStyle/>
                    <a:p>
                      <a:pPr algn="l"/>
                      <a:r>
                        <a:rPr lang="en-US" sz="2400" dirty="0"/>
                        <a:t>Infection</a:t>
                      </a:r>
                    </a:p>
                  </a:txBody>
                  <a:tcPr anchor="ctr"/>
                </a:tc>
                <a:tc>
                  <a:txBody>
                    <a:bodyPr/>
                    <a:lstStyle/>
                    <a:p>
                      <a:pPr algn="ctr"/>
                      <a:r>
                        <a:rPr lang="en-US" sz="2400" dirty="0"/>
                        <a:t>9.2</a:t>
                      </a:r>
                    </a:p>
                  </a:txBody>
                  <a:tcPr anchor="ctr"/>
                </a:tc>
                <a:extLst>
                  <a:ext uri="{0D108BD9-81ED-4DB2-BD59-A6C34878D82A}">
                    <a16:rowId xmlns:a16="http://schemas.microsoft.com/office/drawing/2014/main" val="1576392358"/>
                  </a:ext>
                </a:extLst>
              </a:tr>
              <a:tr h="548834">
                <a:tc>
                  <a:txBody>
                    <a:bodyPr/>
                    <a:lstStyle/>
                    <a:p>
                      <a:pPr algn="l"/>
                      <a:r>
                        <a:rPr lang="en-US" sz="2400" dirty="0"/>
                        <a:t>Thrombotic embolism</a:t>
                      </a:r>
                    </a:p>
                  </a:txBody>
                  <a:tcPr anchor="ctr"/>
                </a:tc>
                <a:tc>
                  <a:txBody>
                    <a:bodyPr/>
                    <a:lstStyle/>
                    <a:p>
                      <a:pPr algn="ctr"/>
                      <a:r>
                        <a:rPr lang="en-US" sz="2400" dirty="0"/>
                        <a:t>8.7</a:t>
                      </a:r>
                    </a:p>
                  </a:txBody>
                  <a:tcPr anchor="ctr"/>
                </a:tc>
                <a:extLst>
                  <a:ext uri="{0D108BD9-81ED-4DB2-BD59-A6C34878D82A}">
                    <a16:rowId xmlns:a16="http://schemas.microsoft.com/office/drawing/2014/main" val="735242040"/>
                  </a:ext>
                </a:extLst>
              </a:tr>
              <a:tr h="548834">
                <a:tc>
                  <a:txBody>
                    <a:bodyPr/>
                    <a:lstStyle/>
                    <a:p>
                      <a:pPr algn="l"/>
                      <a:r>
                        <a:rPr lang="en-US" sz="2400" dirty="0"/>
                        <a:t>Cardiomyopathy</a:t>
                      </a:r>
                    </a:p>
                  </a:txBody>
                  <a:tcPr anchor="ctr"/>
                </a:tc>
                <a:tc>
                  <a:txBody>
                    <a:bodyPr/>
                    <a:lstStyle/>
                    <a:p>
                      <a:pPr algn="ctr"/>
                      <a:r>
                        <a:rPr lang="en-US" sz="2400" dirty="0"/>
                        <a:t>8.5</a:t>
                      </a:r>
                    </a:p>
                  </a:txBody>
                  <a:tcPr anchor="ctr"/>
                </a:tc>
                <a:extLst>
                  <a:ext uri="{0D108BD9-81ED-4DB2-BD59-A6C34878D82A}">
                    <a16:rowId xmlns:a16="http://schemas.microsoft.com/office/drawing/2014/main" val="2956939299"/>
                  </a:ext>
                </a:extLst>
              </a:tr>
              <a:tr h="548834">
                <a:tc>
                  <a:txBody>
                    <a:bodyPr/>
                    <a:lstStyle/>
                    <a:p>
                      <a:pPr algn="l"/>
                      <a:r>
                        <a:rPr lang="en-US" sz="2400" dirty="0"/>
                        <a:t>Hypertensive disorders of pregnancy</a:t>
                      </a:r>
                    </a:p>
                  </a:txBody>
                  <a:tcPr anchor="ctr"/>
                </a:tc>
                <a:tc>
                  <a:txBody>
                    <a:bodyPr/>
                    <a:lstStyle/>
                    <a:p>
                      <a:pPr algn="ctr"/>
                      <a:r>
                        <a:rPr lang="en-US" sz="2400" dirty="0"/>
                        <a:t>6.5</a:t>
                      </a:r>
                    </a:p>
                  </a:txBody>
                  <a:tcPr anchor="ctr"/>
                </a:tc>
                <a:extLst>
                  <a:ext uri="{0D108BD9-81ED-4DB2-BD59-A6C34878D82A}">
                    <a16:rowId xmlns:a16="http://schemas.microsoft.com/office/drawing/2014/main" val="2082225533"/>
                  </a:ext>
                </a:extLst>
              </a:tr>
              <a:tr h="548834">
                <a:tc>
                  <a:txBody>
                    <a:bodyPr/>
                    <a:lstStyle/>
                    <a:p>
                      <a:pPr algn="l"/>
                      <a:r>
                        <a:rPr lang="en-US" sz="2400" dirty="0"/>
                        <a:t>Amniotic fluid embolism</a:t>
                      </a:r>
                    </a:p>
                  </a:txBody>
                  <a:tcPr anchor="ctr"/>
                </a:tc>
                <a:tc>
                  <a:txBody>
                    <a:bodyPr/>
                    <a:lstStyle/>
                    <a:p>
                      <a:pPr algn="ctr"/>
                      <a:r>
                        <a:rPr lang="en-US" sz="2400" dirty="0"/>
                        <a:t>3.8</a:t>
                      </a:r>
                    </a:p>
                  </a:txBody>
                  <a:tcPr anchor="ctr"/>
                </a:tc>
                <a:extLst>
                  <a:ext uri="{0D108BD9-81ED-4DB2-BD59-A6C34878D82A}">
                    <a16:rowId xmlns:a16="http://schemas.microsoft.com/office/drawing/2014/main" val="4033792260"/>
                  </a:ext>
                </a:extLst>
              </a:tr>
            </a:tbl>
          </a:graphicData>
        </a:graphic>
      </p:graphicFrame>
      <p:sp>
        <p:nvSpPr>
          <p:cNvPr id="8" name="TextBox 7">
            <a:extLst>
              <a:ext uri="{FF2B5EF4-FFF2-40B4-BE49-F238E27FC236}">
                <a16:creationId xmlns:a16="http://schemas.microsoft.com/office/drawing/2014/main" id="{6AACE710-8CDA-77DE-1404-6FFE8F28CDA8}"/>
              </a:ext>
            </a:extLst>
          </p:cNvPr>
          <p:cNvSpPr txBox="1"/>
          <p:nvPr/>
        </p:nvSpPr>
        <p:spPr>
          <a:xfrm>
            <a:off x="838200" y="5582653"/>
            <a:ext cx="10515600" cy="1015663"/>
          </a:xfrm>
          <a:prstGeom prst="rect">
            <a:avLst/>
          </a:prstGeom>
          <a:noFill/>
        </p:spPr>
        <p:txBody>
          <a:bodyPr wrap="square" rtlCol="0">
            <a:spAutoFit/>
          </a:bodyPr>
          <a:lstStyle/>
          <a:p>
            <a:r>
              <a:rPr lang="en-US" sz="2000" dirty="0"/>
              <a:t>*Mental health conditions include deaths by suicide, overdose/poisoning related to SUD, and other deaths determined by the MMRC to be related to a mental health condition, including SUD.</a:t>
            </a:r>
          </a:p>
        </p:txBody>
      </p:sp>
      <p:sp>
        <p:nvSpPr>
          <p:cNvPr id="9" name="TextBox 8">
            <a:extLst>
              <a:ext uri="{FF2B5EF4-FFF2-40B4-BE49-F238E27FC236}">
                <a16:creationId xmlns:a16="http://schemas.microsoft.com/office/drawing/2014/main" id="{DF5E30A6-B543-6B58-9BE5-269FE7A920EB}"/>
              </a:ext>
            </a:extLst>
          </p:cNvPr>
          <p:cNvSpPr txBox="1"/>
          <p:nvPr/>
        </p:nvSpPr>
        <p:spPr>
          <a:xfrm>
            <a:off x="9339714" y="6228984"/>
            <a:ext cx="2255517" cy="369332"/>
          </a:xfrm>
          <a:prstGeom prst="rect">
            <a:avLst/>
          </a:prstGeom>
          <a:noFill/>
        </p:spPr>
        <p:txBody>
          <a:bodyPr wrap="square" rtlCol="0">
            <a:spAutoFit/>
          </a:bodyPr>
          <a:lstStyle/>
          <a:p>
            <a:r>
              <a:rPr lang="en-US" dirty="0" err="1"/>
              <a:t>Trost</a:t>
            </a:r>
            <a:r>
              <a:rPr lang="en-US" dirty="0"/>
              <a:t> et al., 2022</a:t>
            </a:r>
          </a:p>
        </p:txBody>
      </p:sp>
    </p:spTree>
    <p:extLst>
      <p:ext uri="{BB962C8B-B14F-4D97-AF65-F5344CB8AC3E}">
        <p14:creationId xmlns:p14="http://schemas.microsoft.com/office/powerpoint/2010/main" val="1051186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AECC-AD81-07ED-12A3-F47B83E93BB2}"/>
              </a:ext>
            </a:extLst>
          </p:cNvPr>
          <p:cNvSpPr>
            <a:spLocks noGrp="1"/>
          </p:cNvSpPr>
          <p:nvPr>
            <p:ph type="title"/>
          </p:nvPr>
        </p:nvSpPr>
        <p:spPr>
          <a:xfrm>
            <a:off x="838200" y="341062"/>
            <a:ext cx="10515600" cy="717717"/>
          </a:xfrm>
        </p:spPr>
        <p:txBody>
          <a:bodyPr>
            <a:normAutofit fontScale="90000"/>
          </a:bodyPr>
          <a:lstStyle/>
          <a:p>
            <a:r>
              <a:rPr lang="en-US" sz="3600" dirty="0"/>
              <a:t>Mental Health Conditions: Pregnancy-Related Deaths</a:t>
            </a:r>
          </a:p>
        </p:txBody>
      </p:sp>
      <p:graphicFrame>
        <p:nvGraphicFramePr>
          <p:cNvPr id="7" name="Content Placeholder 6">
            <a:extLst>
              <a:ext uri="{FF2B5EF4-FFF2-40B4-BE49-F238E27FC236}">
                <a16:creationId xmlns:a16="http://schemas.microsoft.com/office/drawing/2014/main" id="{873F3192-A5DC-F02F-A5CA-AB6485E3DD99}"/>
              </a:ext>
            </a:extLst>
          </p:cNvPr>
          <p:cNvGraphicFramePr>
            <a:graphicFrameLocks noGrp="1"/>
          </p:cNvGraphicFramePr>
          <p:nvPr>
            <p:ph idx="1"/>
            <p:extLst>
              <p:ext uri="{D42A27DB-BD31-4B8C-83A1-F6EECF244321}">
                <p14:modId xmlns:p14="http://schemas.microsoft.com/office/powerpoint/2010/main" val="929052448"/>
              </p:ext>
            </p:extLst>
          </p:nvPr>
        </p:nvGraphicFramePr>
        <p:xfrm>
          <a:off x="838199" y="1239755"/>
          <a:ext cx="10515598" cy="4023360"/>
        </p:xfrm>
        <a:graphic>
          <a:graphicData uri="http://schemas.openxmlformats.org/drawingml/2006/table">
            <a:tbl>
              <a:tblPr firstRow="1" bandRow="1">
                <a:tableStyleId>{5C22544A-7EE6-4342-B048-85BDC9FD1C3A}</a:tableStyleId>
              </a:tblPr>
              <a:tblGrid>
                <a:gridCol w="4550230">
                  <a:extLst>
                    <a:ext uri="{9D8B030D-6E8A-4147-A177-3AD203B41FA5}">
                      <a16:colId xmlns:a16="http://schemas.microsoft.com/office/drawing/2014/main" val="3110823907"/>
                    </a:ext>
                  </a:extLst>
                </a:gridCol>
                <a:gridCol w="2155371">
                  <a:extLst>
                    <a:ext uri="{9D8B030D-6E8A-4147-A177-3AD203B41FA5}">
                      <a16:colId xmlns:a16="http://schemas.microsoft.com/office/drawing/2014/main" val="2286477438"/>
                    </a:ext>
                  </a:extLst>
                </a:gridCol>
                <a:gridCol w="1698171">
                  <a:extLst>
                    <a:ext uri="{9D8B030D-6E8A-4147-A177-3AD203B41FA5}">
                      <a16:colId xmlns:a16="http://schemas.microsoft.com/office/drawing/2014/main" val="1303649850"/>
                    </a:ext>
                  </a:extLst>
                </a:gridCol>
                <a:gridCol w="2111826">
                  <a:extLst>
                    <a:ext uri="{9D8B030D-6E8A-4147-A177-3AD203B41FA5}">
                      <a16:colId xmlns:a16="http://schemas.microsoft.com/office/drawing/2014/main" val="3672570269"/>
                    </a:ext>
                  </a:extLst>
                </a:gridCol>
              </a:tblGrid>
              <a:tr h="776638">
                <a:tc>
                  <a:txBody>
                    <a:bodyPr/>
                    <a:lstStyle/>
                    <a:p>
                      <a:r>
                        <a:rPr lang="en-US" sz="2400" dirty="0"/>
                        <a:t>Mental Health Conditions</a:t>
                      </a:r>
                    </a:p>
                  </a:txBody>
                  <a:tcPr anchor="ctr"/>
                </a:tc>
                <a:tc>
                  <a:txBody>
                    <a:bodyPr/>
                    <a:lstStyle/>
                    <a:p>
                      <a:pPr algn="ctr"/>
                      <a:r>
                        <a:rPr lang="en-US" sz="2400" dirty="0"/>
                        <a:t>N</a:t>
                      </a:r>
                    </a:p>
                  </a:txBody>
                  <a:tcPr anchor="ctr"/>
                </a:tc>
                <a:tc>
                  <a:txBody>
                    <a:bodyPr/>
                    <a:lstStyle/>
                    <a:p>
                      <a:pPr algn="ctr"/>
                      <a:r>
                        <a:rPr lang="en-US" sz="2400" dirty="0"/>
                        <a:t>%</a:t>
                      </a:r>
                    </a:p>
                  </a:txBody>
                  <a:tcPr anchor="ctr"/>
                </a:tc>
                <a:tc>
                  <a:txBody>
                    <a:bodyPr/>
                    <a:lstStyle/>
                    <a:p>
                      <a:pPr algn="ctr"/>
                      <a:r>
                        <a:rPr lang="en-US" sz="2400" dirty="0"/>
                        <a:t>Population</a:t>
                      </a:r>
                    </a:p>
                    <a:p>
                      <a:pPr algn="ctr"/>
                      <a:r>
                        <a:rPr lang="en-US" sz="2400" dirty="0"/>
                        <a:t>%</a:t>
                      </a:r>
                    </a:p>
                  </a:txBody>
                  <a:tcPr anchor="ctr"/>
                </a:tc>
                <a:extLst>
                  <a:ext uri="{0D108BD9-81ED-4DB2-BD59-A6C34878D82A}">
                    <a16:rowId xmlns:a16="http://schemas.microsoft.com/office/drawing/2014/main" val="632337132"/>
                  </a:ext>
                </a:extLst>
              </a:tr>
              <a:tr h="370840">
                <a:tc>
                  <a:txBody>
                    <a:bodyPr/>
                    <a:lstStyle/>
                    <a:p>
                      <a:r>
                        <a:rPr lang="en-US" sz="2400" b="1" dirty="0"/>
                        <a:t>TOTAL</a:t>
                      </a:r>
                    </a:p>
                  </a:txBody>
                  <a:tcPr anchor="ctr"/>
                </a:tc>
                <a:tc>
                  <a:txBody>
                    <a:bodyPr/>
                    <a:lstStyle/>
                    <a:p>
                      <a:pPr algn="ctr"/>
                      <a:r>
                        <a:rPr lang="en-US" sz="2400" b="1" dirty="0"/>
                        <a:t>224</a:t>
                      </a:r>
                    </a:p>
                  </a:txBody>
                  <a:tcPr anchor="ctr"/>
                </a:tc>
                <a:tc>
                  <a:txBody>
                    <a:bodyPr/>
                    <a:lstStyle/>
                    <a:p>
                      <a:pPr algn="ctr"/>
                      <a:r>
                        <a:rPr lang="en-US" sz="2400" b="1" dirty="0"/>
                        <a:t>22.7</a:t>
                      </a:r>
                    </a:p>
                  </a:txBody>
                  <a:tcPr anchor="ctr"/>
                </a:tc>
                <a:tc>
                  <a:txBody>
                    <a:bodyPr/>
                    <a:lstStyle/>
                    <a:p>
                      <a:pPr algn="ctr"/>
                      <a:endParaRPr lang="en-US" sz="2400" b="1" dirty="0"/>
                    </a:p>
                  </a:txBody>
                  <a:tcPr anchor="ctr"/>
                </a:tc>
                <a:extLst>
                  <a:ext uri="{0D108BD9-81ED-4DB2-BD59-A6C34878D82A}">
                    <a16:rowId xmlns:a16="http://schemas.microsoft.com/office/drawing/2014/main" val="1399653605"/>
                  </a:ext>
                </a:extLst>
              </a:tr>
              <a:tr h="370840">
                <a:tc>
                  <a:txBody>
                    <a:bodyPr/>
                    <a:lstStyle/>
                    <a:p>
                      <a:pPr algn="r"/>
                      <a:r>
                        <a:rPr lang="en-US" sz="2400" dirty="0"/>
                        <a:t>Hispanic</a:t>
                      </a:r>
                    </a:p>
                  </a:txBody>
                  <a:tcPr anchor="ctr"/>
                </a:tc>
                <a:tc>
                  <a:txBody>
                    <a:bodyPr/>
                    <a:lstStyle/>
                    <a:p>
                      <a:pPr algn="ctr"/>
                      <a:r>
                        <a:rPr lang="en-US" sz="2400" dirty="0"/>
                        <a:t>34</a:t>
                      </a:r>
                    </a:p>
                  </a:txBody>
                  <a:tcPr anchor="ctr"/>
                </a:tc>
                <a:tc>
                  <a:txBody>
                    <a:bodyPr/>
                    <a:lstStyle/>
                    <a:p>
                      <a:pPr algn="ctr"/>
                      <a:r>
                        <a:rPr lang="en-US" sz="2400" dirty="0"/>
                        <a:t>24.1</a:t>
                      </a:r>
                    </a:p>
                  </a:txBody>
                  <a:tcPr anchor="ctr"/>
                </a:tc>
                <a:tc>
                  <a:txBody>
                    <a:bodyPr/>
                    <a:lstStyle/>
                    <a:p>
                      <a:pPr algn="ctr"/>
                      <a:r>
                        <a:rPr lang="en-US" sz="2400" dirty="0"/>
                        <a:t>18.5</a:t>
                      </a:r>
                    </a:p>
                  </a:txBody>
                  <a:tcPr anchor="ctr"/>
                </a:tc>
                <a:extLst>
                  <a:ext uri="{0D108BD9-81ED-4DB2-BD59-A6C34878D82A}">
                    <a16:rowId xmlns:a16="http://schemas.microsoft.com/office/drawing/2014/main" val="3908869909"/>
                  </a:ext>
                </a:extLst>
              </a:tr>
              <a:tr h="370840">
                <a:tc>
                  <a:txBody>
                    <a:bodyPr/>
                    <a:lstStyle/>
                    <a:p>
                      <a:pPr algn="r"/>
                      <a:r>
                        <a:rPr lang="en-US" sz="2400" dirty="0"/>
                        <a:t>NH AI/AN</a:t>
                      </a:r>
                    </a:p>
                  </a:txBody>
                  <a:tcPr anchor="ctr"/>
                </a:tc>
                <a:tc>
                  <a:txBody>
                    <a:bodyPr/>
                    <a:lstStyle/>
                    <a:p>
                      <a:pPr algn="ctr"/>
                      <a:r>
                        <a:rPr lang="en-US" sz="2400" dirty="0"/>
                        <a:t>2</a:t>
                      </a:r>
                    </a:p>
                  </a:txBody>
                  <a:tcPr anchor="ctr"/>
                </a:tc>
                <a:tc>
                  <a:txBody>
                    <a:bodyPr/>
                    <a:lstStyle/>
                    <a:p>
                      <a:pPr algn="ctr"/>
                      <a:r>
                        <a:rPr lang="en-US" sz="2400" dirty="0"/>
                        <a:t>-</a:t>
                      </a:r>
                    </a:p>
                  </a:txBody>
                  <a:tcPr anchor="ctr"/>
                </a:tc>
                <a:tc>
                  <a:txBody>
                    <a:bodyPr/>
                    <a:lstStyle/>
                    <a:p>
                      <a:pPr algn="ctr"/>
                      <a:r>
                        <a:rPr lang="en-US" sz="2400" dirty="0"/>
                        <a:t>0.7</a:t>
                      </a:r>
                    </a:p>
                  </a:txBody>
                  <a:tcPr anchor="ctr"/>
                </a:tc>
                <a:extLst>
                  <a:ext uri="{0D108BD9-81ED-4DB2-BD59-A6C34878D82A}">
                    <a16:rowId xmlns:a16="http://schemas.microsoft.com/office/drawing/2014/main" val="1190872214"/>
                  </a:ext>
                </a:extLst>
              </a:tr>
              <a:tr h="370840">
                <a:tc>
                  <a:txBody>
                    <a:bodyPr/>
                    <a:lstStyle/>
                    <a:p>
                      <a:pPr algn="r"/>
                      <a:r>
                        <a:rPr lang="en-US" sz="2400" dirty="0"/>
                        <a:t>NH Asian</a:t>
                      </a:r>
                    </a:p>
                  </a:txBody>
                  <a:tcPr anchor="ctr"/>
                </a:tc>
                <a:tc>
                  <a:txBody>
                    <a:bodyPr/>
                    <a:lstStyle/>
                    <a:p>
                      <a:pPr algn="ctr"/>
                      <a:r>
                        <a:rPr lang="en-US" sz="2400" dirty="0"/>
                        <a:t>1</a:t>
                      </a:r>
                    </a:p>
                  </a:txBody>
                  <a:tcPr anchor="ctr"/>
                </a:tc>
                <a:tc>
                  <a:txBody>
                    <a:bodyPr/>
                    <a:lstStyle/>
                    <a:p>
                      <a:pPr algn="ctr"/>
                      <a:r>
                        <a:rPr lang="en-US" sz="2400" dirty="0"/>
                        <a:t>3.1</a:t>
                      </a:r>
                    </a:p>
                  </a:txBody>
                  <a:tcPr anchor="ctr"/>
                </a:tc>
                <a:tc>
                  <a:txBody>
                    <a:bodyPr/>
                    <a:lstStyle/>
                    <a:p>
                      <a:pPr algn="ctr"/>
                      <a:r>
                        <a:rPr lang="en-US" sz="2400" dirty="0"/>
                        <a:t>5.8</a:t>
                      </a:r>
                    </a:p>
                  </a:txBody>
                  <a:tcPr anchor="ctr"/>
                </a:tc>
                <a:extLst>
                  <a:ext uri="{0D108BD9-81ED-4DB2-BD59-A6C34878D82A}">
                    <a16:rowId xmlns:a16="http://schemas.microsoft.com/office/drawing/2014/main" val="1576392358"/>
                  </a:ext>
                </a:extLst>
              </a:tr>
              <a:tr h="370840">
                <a:tc>
                  <a:txBody>
                    <a:bodyPr/>
                    <a:lstStyle/>
                    <a:p>
                      <a:pPr algn="r"/>
                      <a:r>
                        <a:rPr lang="en-US" sz="2400" dirty="0"/>
                        <a:t>NH Black</a:t>
                      </a:r>
                    </a:p>
                  </a:txBody>
                  <a:tcPr anchor="ctr"/>
                </a:tc>
                <a:tc>
                  <a:txBody>
                    <a:bodyPr/>
                    <a:lstStyle/>
                    <a:p>
                      <a:pPr algn="ctr"/>
                      <a:r>
                        <a:rPr lang="en-US" sz="2400" dirty="0"/>
                        <a:t>21</a:t>
                      </a:r>
                    </a:p>
                  </a:txBody>
                  <a:tcPr anchor="ctr"/>
                </a:tc>
                <a:tc>
                  <a:txBody>
                    <a:bodyPr/>
                    <a:lstStyle/>
                    <a:p>
                      <a:pPr algn="ctr"/>
                      <a:r>
                        <a:rPr lang="en-US" sz="2400" dirty="0"/>
                        <a:t>7.0</a:t>
                      </a:r>
                    </a:p>
                  </a:txBody>
                  <a:tcPr anchor="ctr"/>
                </a:tc>
                <a:tc>
                  <a:txBody>
                    <a:bodyPr/>
                    <a:lstStyle/>
                    <a:p>
                      <a:pPr algn="ctr"/>
                      <a:r>
                        <a:rPr lang="en-US" sz="2400" dirty="0"/>
                        <a:t>12.5</a:t>
                      </a:r>
                    </a:p>
                  </a:txBody>
                  <a:tcPr anchor="ctr"/>
                </a:tc>
                <a:extLst>
                  <a:ext uri="{0D108BD9-81ED-4DB2-BD59-A6C34878D82A}">
                    <a16:rowId xmlns:a16="http://schemas.microsoft.com/office/drawing/2014/main" val="735242040"/>
                  </a:ext>
                </a:extLst>
              </a:tr>
              <a:tr h="370840">
                <a:tc>
                  <a:txBody>
                    <a:bodyPr/>
                    <a:lstStyle/>
                    <a:p>
                      <a:pPr algn="r"/>
                      <a:r>
                        <a:rPr lang="en-US" sz="2400" dirty="0"/>
                        <a:t>NH NH/OPI</a:t>
                      </a:r>
                    </a:p>
                  </a:txBody>
                  <a:tcPr anchor="ctr"/>
                </a:tc>
                <a:tc>
                  <a:txBody>
                    <a:bodyPr/>
                    <a:lstStyle/>
                    <a:p>
                      <a:pPr algn="ctr"/>
                      <a:r>
                        <a:rPr lang="en-US" sz="2400" dirty="0"/>
                        <a:t>0</a:t>
                      </a:r>
                    </a:p>
                  </a:txBody>
                  <a:tcPr anchor="ctr"/>
                </a:tc>
                <a:tc>
                  <a:txBody>
                    <a:bodyPr/>
                    <a:lstStyle/>
                    <a:p>
                      <a:pPr algn="ctr"/>
                      <a:r>
                        <a:rPr lang="en-US" sz="2400" dirty="0"/>
                        <a:t>-</a:t>
                      </a:r>
                    </a:p>
                  </a:txBody>
                  <a:tcPr anchor="ctr"/>
                </a:tc>
                <a:tc>
                  <a:txBody>
                    <a:bodyPr/>
                    <a:lstStyle/>
                    <a:p>
                      <a:pPr algn="ctr"/>
                      <a:r>
                        <a:rPr lang="en-US" sz="2400" dirty="0"/>
                        <a:t>0.2</a:t>
                      </a:r>
                    </a:p>
                  </a:txBody>
                  <a:tcPr anchor="ctr"/>
                </a:tc>
                <a:extLst>
                  <a:ext uri="{0D108BD9-81ED-4DB2-BD59-A6C34878D82A}">
                    <a16:rowId xmlns:a16="http://schemas.microsoft.com/office/drawing/2014/main" val="2956939299"/>
                  </a:ext>
                </a:extLst>
              </a:tr>
              <a:tr h="370840">
                <a:tc>
                  <a:txBody>
                    <a:bodyPr/>
                    <a:lstStyle/>
                    <a:p>
                      <a:pPr algn="r"/>
                      <a:r>
                        <a:rPr lang="en-US" sz="2400" dirty="0"/>
                        <a:t>NH White </a:t>
                      </a:r>
                    </a:p>
                  </a:txBody>
                  <a:tcPr anchor="ctr"/>
                </a:tc>
                <a:tc>
                  <a:txBody>
                    <a:bodyPr/>
                    <a:lstStyle/>
                    <a:p>
                      <a:pPr algn="ctr"/>
                      <a:r>
                        <a:rPr lang="en-US" sz="2400" dirty="0"/>
                        <a:t>159</a:t>
                      </a:r>
                    </a:p>
                  </a:txBody>
                  <a:tcPr anchor="ctr"/>
                </a:tc>
                <a:tc>
                  <a:txBody>
                    <a:bodyPr/>
                    <a:lstStyle/>
                    <a:p>
                      <a:pPr algn="ctr"/>
                      <a:r>
                        <a:rPr lang="en-US" sz="2400" dirty="0"/>
                        <a:t>34.8</a:t>
                      </a:r>
                    </a:p>
                  </a:txBody>
                  <a:tcPr anchor="ctr"/>
                </a:tc>
                <a:tc>
                  <a:txBody>
                    <a:bodyPr/>
                    <a:lstStyle/>
                    <a:p>
                      <a:pPr algn="ctr"/>
                      <a:r>
                        <a:rPr lang="en-US" sz="2400" dirty="0"/>
                        <a:t>60.1</a:t>
                      </a:r>
                    </a:p>
                  </a:txBody>
                  <a:tcPr anchor="ctr"/>
                </a:tc>
                <a:extLst>
                  <a:ext uri="{0D108BD9-81ED-4DB2-BD59-A6C34878D82A}">
                    <a16:rowId xmlns:a16="http://schemas.microsoft.com/office/drawing/2014/main" val="2082225533"/>
                  </a:ext>
                </a:extLst>
              </a:tr>
            </a:tbl>
          </a:graphicData>
        </a:graphic>
      </p:graphicFrame>
      <p:sp>
        <p:nvSpPr>
          <p:cNvPr id="8" name="TextBox 7">
            <a:extLst>
              <a:ext uri="{FF2B5EF4-FFF2-40B4-BE49-F238E27FC236}">
                <a16:creationId xmlns:a16="http://schemas.microsoft.com/office/drawing/2014/main" id="{6AACE710-8CDA-77DE-1404-6FFE8F28CDA8}"/>
              </a:ext>
            </a:extLst>
          </p:cNvPr>
          <p:cNvSpPr txBox="1"/>
          <p:nvPr/>
        </p:nvSpPr>
        <p:spPr>
          <a:xfrm>
            <a:off x="838200" y="5582653"/>
            <a:ext cx="10515600" cy="1015663"/>
          </a:xfrm>
          <a:prstGeom prst="rect">
            <a:avLst/>
          </a:prstGeom>
          <a:noFill/>
        </p:spPr>
        <p:txBody>
          <a:bodyPr wrap="square" rtlCol="0">
            <a:spAutoFit/>
          </a:bodyPr>
          <a:lstStyle/>
          <a:p>
            <a:r>
              <a:rPr lang="en-US" sz="2000" dirty="0"/>
              <a:t>Mental health conditions include deaths by suicide, overdose/poisoning related to SUD, and other deaths determined by the MMRC to be related to a mental health condition, including SUD.</a:t>
            </a:r>
          </a:p>
        </p:txBody>
      </p:sp>
      <p:sp>
        <p:nvSpPr>
          <p:cNvPr id="9" name="TextBox 8">
            <a:extLst>
              <a:ext uri="{FF2B5EF4-FFF2-40B4-BE49-F238E27FC236}">
                <a16:creationId xmlns:a16="http://schemas.microsoft.com/office/drawing/2014/main" id="{DF5E30A6-B543-6B58-9BE5-269FE7A920EB}"/>
              </a:ext>
            </a:extLst>
          </p:cNvPr>
          <p:cNvSpPr txBox="1"/>
          <p:nvPr/>
        </p:nvSpPr>
        <p:spPr>
          <a:xfrm>
            <a:off x="9339714" y="6228984"/>
            <a:ext cx="2255517" cy="369332"/>
          </a:xfrm>
          <a:prstGeom prst="rect">
            <a:avLst/>
          </a:prstGeom>
          <a:noFill/>
        </p:spPr>
        <p:txBody>
          <a:bodyPr wrap="square" rtlCol="0">
            <a:spAutoFit/>
          </a:bodyPr>
          <a:lstStyle/>
          <a:p>
            <a:r>
              <a:rPr lang="en-US" dirty="0" err="1"/>
              <a:t>Trost</a:t>
            </a:r>
            <a:r>
              <a:rPr lang="en-US" dirty="0"/>
              <a:t> et al., 2022</a:t>
            </a:r>
          </a:p>
        </p:txBody>
      </p:sp>
    </p:spTree>
    <p:extLst>
      <p:ext uri="{BB962C8B-B14F-4D97-AF65-F5344CB8AC3E}">
        <p14:creationId xmlns:p14="http://schemas.microsoft.com/office/powerpoint/2010/main" val="94725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B29B-D354-F419-4D2D-C43F1BADF48A}"/>
              </a:ext>
            </a:extLst>
          </p:cNvPr>
          <p:cNvSpPr>
            <a:spLocks noGrp="1"/>
          </p:cNvSpPr>
          <p:nvPr>
            <p:ph type="title"/>
          </p:nvPr>
        </p:nvSpPr>
        <p:spPr>
          <a:xfrm>
            <a:off x="838200" y="365126"/>
            <a:ext cx="10515600" cy="813970"/>
          </a:xfrm>
        </p:spPr>
        <p:txBody>
          <a:bodyPr>
            <a:normAutofit/>
          </a:bodyPr>
          <a:lstStyle/>
          <a:p>
            <a:r>
              <a:rPr lang="en-US" sz="4000" dirty="0"/>
              <a:t>Pregnant People with SUD Need Treatment</a:t>
            </a:r>
          </a:p>
        </p:txBody>
      </p:sp>
      <p:sp>
        <p:nvSpPr>
          <p:cNvPr id="3" name="Content Placeholder 2">
            <a:extLst>
              <a:ext uri="{FF2B5EF4-FFF2-40B4-BE49-F238E27FC236}">
                <a16:creationId xmlns:a16="http://schemas.microsoft.com/office/drawing/2014/main" id="{A4D48D7A-013A-6D0B-1700-FF4AB6812945}"/>
              </a:ext>
            </a:extLst>
          </p:cNvPr>
          <p:cNvSpPr>
            <a:spLocks noGrp="1"/>
          </p:cNvSpPr>
          <p:nvPr>
            <p:ph idx="1"/>
          </p:nvPr>
        </p:nvSpPr>
        <p:spPr>
          <a:xfrm>
            <a:off x="838200" y="1612232"/>
            <a:ext cx="10515600" cy="4564731"/>
          </a:xfrm>
        </p:spPr>
        <p:txBody>
          <a:bodyPr/>
          <a:lstStyle/>
          <a:p>
            <a:r>
              <a:rPr lang="en-US" dirty="0"/>
              <a:t>Drug overdose deaths increased by 81% between 2017 and 2020.</a:t>
            </a:r>
          </a:p>
          <a:p>
            <a:r>
              <a:rPr lang="en-US" dirty="0"/>
              <a:t>Quality addiction treatment is lacking, especially in rural areas and for some racial and ethnic groups.</a:t>
            </a:r>
          </a:p>
          <a:p>
            <a:r>
              <a:rPr lang="en-US" dirty="0"/>
              <a:t>There can be barriers, including transportation, housing, food, other necessities.</a:t>
            </a:r>
          </a:p>
          <a:p>
            <a:r>
              <a:rPr lang="en-US" dirty="0"/>
              <a:t>Very few treatment facilities provide child care.</a:t>
            </a:r>
          </a:p>
          <a:p>
            <a:r>
              <a:rPr lang="en-US" dirty="0"/>
              <a:t>Fear of criminal punishment deters many pregnant people from seeking help for drug or alcohol problems.</a:t>
            </a:r>
          </a:p>
          <a:p>
            <a:endParaRPr lang="en-US" dirty="0"/>
          </a:p>
        </p:txBody>
      </p:sp>
      <p:sp>
        <p:nvSpPr>
          <p:cNvPr id="4" name="TextBox 3">
            <a:extLst>
              <a:ext uri="{FF2B5EF4-FFF2-40B4-BE49-F238E27FC236}">
                <a16:creationId xmlns:a16="http://schemas.microsoft.com/office/drawing/2014/main" id="{772B464D-A20A-64AE-C5F1-ED4B9F6882CF}"/>
              </a:ext>
            </a:extLst>
          </p:cNvPr>
          <p:cNvSpPr txBox="1"/>
          <p:nvPr/>
        </p:nvSpPr>
        <p:spPr>
          <a:xfrm>
            <a:off x="8013032" y="6176963"/>
            <a:ext cx="2334126" cy="400110"/>
          </a:xfrm>
          <a:prstGeom prst="rect">
            <a:avLst/>
          </a:prstGeom>
          <a:noFill/>
        </p:spPr>
        <p:txBody>
          <a:bodyPr wrap="square" rtlCol="0">
            <a:spAutoFit/>
          </a:bodyPr>
          <a:lstStyle/>
          <a:p>
            <a:r>
              <a:rPr lang="en-US" sz="2000" dirty="0"/>
              <a:t>Volkow, 2023</a:t>
            </a:r>
          </a:p>
        </p:txBody>
      </p:sp>
    </p:spTree>
    <p:extLst>
      <p:ext uri="{BB962C8B-B14F-4D97-AF65-F5344CB8AC3E}">
        <p14:creationId xmlns:p14="http://schemas.microsoft.com/office/powerpoint/2010/main" val="74388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768D-F415-7C08-8C96-520FEBDEB51E}"/>
              </a:ext>
            </a:extLst>
          </p:cNvPr>
          <p:cNvSpPr>
            <a:spLocks noGrp="1"/>
          </p:cNvSpPr>
          <p:nvPr>
            <p:ph type="title"/>
          </p:nvPr>
        </p:nvSpPr>
        <p:spPr>
          <a:xfrm>
            <a:off x="290421" y="175344"/>
            <a:ext cx="11611155" cy="603382"/>
          </a:xfrm>
        </p:spPr>
        <p:txBody>
          <a:bodyPr>
            <a:normAutofit/>
          </a:bodyPr>
          <a:lstStyle/>
          <a:p>
            <a:r>
              <a:rPr lang="en-US" sz="3600" dirty="0"/>
              <a:t>Opioid use, misuse, and overdose condition categories</a:t>
            </a:r>
          </a:p>
        </p:txBody>
      </p:sp>
      <p:pic>
        <p:nvPicPr>
          <p:cNvPr id="4" name="Picture 3">
            <a:extLst>
              <a:ext uri="{FF2B5EF4-FFF2-40B4-BE49-F238E27FC236}">
                <a16:creationId xmlns:a16="http://schemas.microsoft.com/office/drawing/2014/main" id="{1F6C468C-9E16-426B-A67B-5E7D152E1CA7}"/>
              </a:ext>
            </a:extLst>
          </p:cNvPr>
          <p:cNvPicPr>
            <a:picLocks noChangeAspect="1"/>
          </p:cNvPicPr>
          <p:nvPr/>
        </p:nvPicPr>
        <p:blipFill rotWithShape="1">
          <a:blip r:embed="rId3"/>
          <a:srcRect b="9473"/>
          <a:stretch/>
        </p:blipFill>
        <p:spPr>
          <a:xfrm>
            <a:off x="408104" y="776377"/>
            <a:ext cx="11375790" cy="4311235"/>
          </a:xfrm>
          <a:prstGeom prst="rect">
            <a:avLst/>
          </a:prstGeom>
        </p:spPr>
      </p:pic>
      <p:pic>
        <p:nvPicPr>
          <p:cNvPr id="6" name="Picture 5">
            <a:extLst>
              <a:ext uri="{FF2B5EF4-FFF2-40B4-BE49-F238E27FC236}">
                <a16:creationId xmlns:a16="http://schemas.microsoft.com/office/drawing/2014/main" id="{C76E0B22-8581-3548-0B09-984BD0886DB2}"/>
              </a:ext>
            </a:extLst>
          </p:cNvPr>
          <p:cNvPicPr>
            <a:picLocks noChangeAspect="1"/>
          </p:cNvPicPr>
          <p:nvPr/>
        </p:nvPicPr>
        <p:blipFill rotWithShape="1">
          <a:blip r:embed="rId4">
            <a:extLst>
              <a:ext uri="{28A0092B-C50C-407E-A947-70E740481C1C}">
                <a14:useLocalDpi xmlns:a14="http://schemas.microsoft.com/office/drawing/2010/main" val="0"/>
              </a:ext>
            </a:extLst>
          </a:blip>
          <a:srcRect t="9142"/>
          <a:stretch/>
        </p:blipFill>
        <p:spPr>
          <a:xfrm>
            <a:off x="7187166" y="4013990"/>
            <a:ext cx="4364690" cy="2668666"/>
          </a:xfrm>
          <a:prstGeom prst="rect">
            <a:avLst/>
          </a:prstGeom>
        </p:spPr>
      </p:pic>
      <p:sp>
        <p:nvSpPr>
          <p:cNvPr id="7" name="TextBox 6">
            <a:extLst>
              <a:ext uri="{FF2B5EF4-FFF2-40B4-BE49-F238E27FC236}">
                <a16:creationId xmlns:a16="http://schemas.microsoft.com/office/drawing/2014/main" id="{9566BD33-3D5B-F18C-FAB5-8D555BB6C596}"/>
              </a:ext>
            </a:extLst>
          </p:cNvPr>
          <p:cNvSpPr txBox="1"/>
          <p:nvPr/>
        </p:nvSpPr>
        <p:spPr>
          <a:xfrm>
            <a:off x="2195173" y="6344102"/>
            <a:ext cx="5120639" cy="338554"/>
          </a:xfrm>
          <a:prstGeom prst="rect">
            <a:avLst/>
          </a:prstGeom>
          <a:noFill/>
        </p:spPr>
        <p:txBody>
          <a:bodyPr wrap="square" rtlCol="0">
            <a:spAutoFit/>
          </a:bodyPr>
          <a:lstStyle/>
          <a:p>
            <a:r>
              <a:rPr lang="en-US" sz="1600" dirty="0"/>
              <a:t>Brady et al., 2023; van der </a:t>
            </a:r>
            <a:r>
              <a:rPr lang="en-US" sz="1600" dirty="0" err="1"/>
              <a:t>Straaten</a:t>
            </a:r>
            <a:r>
              <a:rPr lang="en-US" sz="1600" dirty="0"/>
              <a:t> et al., 2013</a:t>
            </a:r>
          </a:p>
        </p:txBody>
      </p:sp>
    </p:spTree>
    <p:extLst>
      <p:ext uri="{BB962C8B-B14F-4D97-AF65-F5344CB8AC3E}">
        <p14:creationId xmlns:p14="http://schemas.microsoft.com/office/powerpoint/2010/main" val="369538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768D-F415-7C08-8C96-520FEBDEB51E}"/>
              </a:ext>
            </a:extLst>
          </p:cNvPr>
          <p:cNvSpPr>
            <a:spLocks noGrp="1"/>
          </p:cNvSpPr>
          <p:nvPr>
            <p:ph type="title"/>
          </p:nvPr>
        </p:nvSpPr>
        <p:spPr>
          <a:xfrm>
            <a:off x="290421" y="175344"/>
            <a:ext cx="11611155" cy="603382"/>
          </a:xfrm>
        </p:spPr>
        <p:txBody>
          <a:bodyPr>
            <a:normAutofit/>
          </a:bodyPr>
          <a:lstStyle/>
          <a:p>
            <a:r>
              <a:rPr lang="en-US" sz="3600" dirty="0"/>
              <a:t>Opioid use, misuse, and overdose condition categories</a:t>
            </a:r>
          </a:p>
        </p:txBody>
      </p:sp>
      <p:sp>
        <p:nvSpPr>
          <p:cNvPr id="7" name="TextBox 6">
            <a:extLst>
              <a:ext uri="{FF2B5EF4-FFF2-40B4-BE49-F238E27FC236}">
                <a16:creationId xmlns:a16="http://schemas.microsoft.com/office/drawing/2014/main" id="{9566BD33-3D5B-F18C-FAB5-8D555BB6C596}"/>
              </a:ext>
            </a:extLst>
          </p:cNvPr>
          <p:cNvSpPr txBox="1"/>
          <p:nvPr/>
        </p:nvSpPr>
        <p:spPr>
          <a:xfrm>
            <a:off x="9627911" y="6344102"/>
            <a:ext cx="2155983" cy="338554"/>
          </a:xfrm>
          <a:prstGeom prst="rect">
            <a:avLst/>
          </a:prstGeom>
          <a:noFill/>
        </p:spPr>
        <p:txBody>
          <a:bodyPr wrap="square" rtlCol="0">
            <a:spAutoFit/>
          </a:bodyPr>
          <a:lstStyle/>
          <a:p>
            <a:r>
              <a:rPr lang="en-US" sz="1600" dirty="0"/>
              <a:t>Brady et al., 2023</a:t>
            </a:r>
          </a:p>
        </p:txBody>
      </p:sp>
      <p:pic>
        <p:nvPicPr>
          <p:cNvPr id="4" name="Picture 3">
            <a:extLst>
              <a:ext uri="{FF2B5EF4-FFF2-40B4-BE49-F238E27FC236}">
                <a16:creationId xmlns:a16="http://schemas.microsoft.com/office/drawing/2014/main" id="{2A6F5BE4-C658-CC64-4961-2A27E9042E2E}"/>
              </a:ext>
            </a:extLst>
          </p:cNvPr>
          <p:cNvPicPr>
            <a:picLocks noChangeAspect="1"/>
          </p:cNvPicPr>
          <p:nvPr/>
        </p:nvPicPr>
        <p:blipFill rotWithShape="1">
          <a:blip r:embed="rId3">
            <a:extLst>
              <a:ext uri="{28A0092B-C50C-407E-A947-70E740481C1C}">
                <a14:useLocalDpi xmlns:a14="http://schemas.microsoft.com/office/drawing/2010/main" val="0"/>
              </a:ext>
            </a:extLst>
          </a:blip>
          <a:srcRect l="2987" t="33384" r="21031" b="13611"/>
          <a:stretch/>
        </p:blipFill>
        <p:spPr>
          <a:xfrm>
            <a:off x="278557" y="1007326"/>
            <a:ext cx="11634886" cy="4563295"/>
          </a:xfrm>
          <a:prstGeom prst="rect">
            <a:avLst/>
          </a:prstGeom>
        </p:spPr>
      </p:pic>
    </p:spTree>
    <p:extLst>
      <p:ext uri="{BB962C8B-B14F-4D97-AF65-F5344CB8AC3E}">
        <p14:creationId xmlns:p14="http://schemas.microsoft.com/office/powerpoint/2010/main" val="1942768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430000" y="64166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6DF14E6-CF2F-4674-90FB-788AFB49F343}" type="slidenum">
              <a:rPr kumimoji="0" lang="en-US" sz="1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5" name="Picture 4">
            <a:extLst>
              <a:ext uri="{FF2B5EF4-FFF2-40B4-BE49-F238E27FC236}">
                <a16:creationId xmlns:a16="http://schemas.microsoft.com/office/drawing/2014/main" id="{C831F8A8-7616-4723-B0CC-3E1305374DD0}"/>
              </a:ext>
            </a:extLst>
          </p:cNvPr>
          <p:cNvPicPr>
            <a:picLocks noChangeAspect="1"/>
          </p:cNvPicPr>
          <p:nvPr/>
        </p:nvPicPr>
        <p:blipFill>
          <a:blip r:embed="rId3"/>
          <a:stretch>
            <a:fillRect/>
          </a:stretch>
        </p:blipFill>
        <p:spPr>
          <a:xfrm>
            <a:off x="1343890" y="284293"/>
            <a:ext cx="9504219" cy="5822121"/>
          </a:xfrm>
          <a:prstGeom prst="rect">
            <a:avLst/>
          </a:prstGeom>
        </p:spPr>
      </p:pic>
      <p:sp>
        <p:nvSpPr>
          <p:cNvPr id="2" name="TextBox 1">
            <a:extLst>
              <a:ext uri="{FF2B5EF4-FFF2-40B4-BE49-F238E27FC236}">
                <a16:creationId xmlns:a16="http://schemas.microsoft.com/office/drawing/2014/main" id="{5F6B85EE-0803-42DA-BC14-C1532CF74EDD}"/>
              </a:ext>
            </a:extLst>
          </p:cNvPr>
          <p:cNvSpPr txBox="1"/>
          <p:nvPr/>
        </p:nvSpPr>
        <p:spPr>
          <a:xfrm>
            <a:off x="8117305" y="6106414"/>
            <a:ext cx="331269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Rutherford and Mayes, 2017</a:t>
            </a:r>
          </a:p>
        </p:txBody>
      </p:sp>
    </p:spTree>
    <p:extLst>
      <p:ext uri="{BB962C8B-B14F-4D97-AF65-F5344CB8AC3E}">
        <p14:creationId xmlns:p14="http://schemas.microsoft.com/office/powerpoint/2010/main" val="60523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EB06-174A-99F1-2271-BBC10ABE188A}"/>
              </a:ext>
            </a:extLst>
          </p:cNvPr>
          <p:cNvSpPr>
            <a:spLocks noGrp="1"/>
          </p:cNvSpPr>
          <p:nvPr>
            <p:ph type="title"/>
          </p:nvPr>
        </p:nvSpPr>
        <p:spPr>
          <a:xfrm>
            <a:off x="838200" y="365126"/>
            <a:ext cx="10515600" cy="910782"/>
          </a:xfrm>
        </p:spPr>
        <p:txBody>
          <a:bodyPr/>
          <a:lstStyle/>
          <a:p>
            <a:r>
              <a:rPr lang="en-US" dirty="0"/>
              <a:t>Fatal Overdose</a:t>
            </a:r>
          </a:p>
        </p:txBody>
      </p:sp>
      <p:sp>
        <p:nvSpPr>
          <p:cNvPr id="3" name="Content Placeholder 2">
            <a:extLst>
              <a:ext uri="{FF2B5EF4-FFF2-40B4-BE49-F238E27FC236}">
                <a16:creationId xmlns:a16="http://schemas.microsoft.com/office/drawing/2014/main" id="{D22E6E7A-5383-157A-4E60-F336BAC205B6}"/>
              </a:ext>
            </a:extLst>
          </p:cNvPr>
          <p:cNvSpPr>
            <a:spLocks noGrp="1"/>
          </p:cNvSpPr>
          <p:nvPr>
            <p:ph idx="1"/>
          </p:nvPr>
        </p:nvSpPr>
        <p:spPr/>
        <p:txBody>
          <a:bodyPr/>
          <a:lstStyle/>
          <a:p>
            <a:r>
              <a:rPr lang="en-US" dirty="0"/>
              <a:t>Reports on childhood outcomes after parental death due to overdose	</a:t>
            </a:r>
          </a:p>
          <a:p>
            <a:pPr lvl="1"/>
            <a:r>
              <a:rPr lang="en-US" dirty="0"/>
              <a:t>Insufficient data</a:t>
            </a:r>
          </a:p>
          <a:p>
            <a:r>
              <a:rPr lang="en-US" dirty="0"/>
              <a:t>Reports on childhood outcomes after parental death are inconclusive</a:t>
            </a:r>
          </a:p>
          <a:p>
            <a:pPr lvl="1"/>
            <a:r>
              <a:rPr lang="en-US" dirty="0"/>
              <a:t>Psychiatric risk</a:t>
            </a:r>
          </a:p>
          <a:p>
            <a:pPr lvl="1"/>
            <a:r>
              <a:rPr lang="en-US" dirty="0"/>
              <a:t>School success</a:t>
            </a:r>
          </a:p>
        </p:txBody>
      </p:sp>
    </p:spTree>
    <p:extLst>
      <p:ext uri="{BB962C8B-B14F-4D97-AF65-F5344CB8AC3E}">
        <p14:creationId xmlns:p14="http://schemas.microsoft.com/office/powerpoint/2010/main" val="362821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F849-F63D-4CAC-66A4-FB567B2F1EF6}"/>
              </a:ext>
            </a:extLst>
          </p:cNvPr>
          <p:cNvSpPr>
            <a:spLocks noGrp="1"/>
          </p:cNvSpPr>
          <p:nvPr>
            <p:ph type="title"/>
          </p:nvPr>
        </p:nvSpPr>
        <p:spPr>
          <a:xfrm>
            <a:off x="838200" y="365125"/>
            <a:ext cx="10515600" cy="713867"/>
          </a:xfrm>
        </p:spPr>
        <p:txBody>
          <a:bodyPr>
            <a:normAutofit/>
          </a:bodyPr>
          <a:lstStyle/>
          <a:p>
            <a:r>
              <a:rPr lang="en-US" sz="3600" dirty="0"/>
              <a:t>Fatal Overdose</a:t>
            </a:r>
          </a:p>
        </p:txBody>
      </p:sp>
      <p:pic>
        <p:nvPicPr>
          <p:cNvPr id="5" name="Content Placeholder 4">
            <a:extLst>
              <a:ext uri="{FF2B5EF4-FFF2-40B4-BE49-F238E27FC236}">
                <a16:creationId xmlns:a16="http://schemas.microsoft.com/office/drawing/2014/main" id="{C8A5BA03-5DFA-7D5E-1AF7-AD45F12D53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4692" y="1165961"/>
            <a:ext cx="10262616" cy="4526077"/>
          </a:xfrm>
        </p:spPr>
      </p:pic>
      <p:sp>
        <p:nvSpPr>
          <p:cNvPr id="6" name="TextBox 5">
            <a:extLst>
              <a:ext uri="{FF2B5EF4-FFF2-40B4-BE49-F238E27FC236}">
                <a16:creationId xmlns:a16="http://schemas.microsoft.com/office/drawing/2014/main" id="{00FCC1CF-D118-8A21-1EB8-23F6FCACDF34}"/>
              </a:ext>
            </a:extLst>
          </p:cNvPr>
          <p:cNvSpPr txBox="1"/>
          <p:nvPr/>
        </p:nvSpPr>
        <p:spPr>
          <a:xfrm>
            <a:off x="9294806" y="6123543"/>
            <a:ext cx="2429108" cy="369332"/>
          </a:xfrm>
          <a:prstGeom prst="rect">
            <a:avLst/>
          </a:prstGeom>
          <a:noFill/>
        </p:spPr>
        <p:txBody>
          <a:bodyPr wrap="square" rtlCol="0">
            <a:spAutoFit/>
          </a:bodyPr>
          <a:lstStyle/>
          <a:p>
            <a:r>
              <a:rPr lang="en-US" dirty="0"/>
              <a:t>Hulsey et al., 2020</a:t>
            </a:r>
          </a:p>
        </p:txBody>
      </p:sp>
    </p:spTree>
    <p:extLst>
      <p:ext uri="{BB962C8B-B14F-4D97-AF65-F5344CB8AC3E}">
        <p14:creationId xmlns:p14="http://schemas.microsoft.com/office/powerpoint/2010/main" val="43420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9236-6240-851C-AE2A-A14511FD02C9}"/>
              </a:ext>
            </a:extLst>
          </p:cNvPr>
          <p:cNvSpPr>
            <a:spLocks noGrp="1"/>
          </p:cNvSpPr>
          <p:nvPr>
            <p:ph type="title"/>
          </p:nvPr>
        </p:nvSpPr>
        <p:spPr>
          <a:xfrm>
            <a:off x="838200" y="365125"/>
            <a:ext cx="10515600" cy="1102728"/>
          </a:xfrm>
        </p:spPr>
        <p:txBody>
          <a:bodyPr>
            <a:normAutofit fontScale="90000"/>
          </a:bodyPr>
          <a:lstStyle/>
          <a:p>
            <a:r>
              <a:rPr lang="en-US" dirty="0"/>
              <a:t>Predictors of stigma, guilt, and shame among adults bereaved by fatal overdose</a:t>
            </a:r>
          </a:p>
        </p:txBody>
      </p:sp>
      <p:sp>
        <p:nvSpPr>
          <p:cNvPr id="3" name="Content Placeholder 2">
            <a:extLst>
              <a:ext uri="{FF2B5EF4-FFF2-40B4-BE49-F238E27FC236}">
                <a16:creationId xmlns:a16="http://schemas.microsoft.com/office/drawing/2014/main" id="{19EB9CA2-E6F4-269C-C974-5780DEB6FCFE}"/>
              </a:ext>
            </a:extLst>
          </p:cNvPr>
          <p:cNvSpPr>
            <a:spLocks noGrp="1"/>
          </p:cNvSpPr>
          <p:nvPr>
            <p:ph idx="1"/>
          </p:nvPr>
        </p:nvSpPr>
        <p:spPr>
          <a:xfrm>
            <a:off x="838200" y="2117558"/>
            <a:ext cx="10515600" cy="3690072"/>
          </a:xfrm>
        </p:spPr>
        <p:txBody>
          <a:bodyPr/>
          <a:lstStyle/>
          <a:p>
            <a:r>
              <a:rPr lang="en-US" dirty="0"/>
              <a:t>Pre-death factors associated with stigmatization, guilt, and shame after a fatal overdose</a:t>
            </a:r>
          </a:p>
          <a:p>
            <a:pPr lvl="1"/>
            <a:r>
              <a:rPr lang="en-US" dirty="0"/>
              <a:t>Frequency of decedent’s drug use</a:t>
            </a:r>
          </a:p>
          <a:p>
            <a:pPr lvl="1"/>
            <a:r>
              <a:rPr lang="en-US" dirty="0"/>
              <a:t>Family drug use severity</a:t>
            </a:r>
          </a:p>
          <a:p>
            <a:pPr lvl="1"/>
            <a:r>
              <a:rPr lang="en-US" dirty="0"/>
              <a:t>Interpersonal conflict between bereaved and decedent</a:t>
            </a:r>
          </a:p>
        </p:txBody>
      </p:sp>
      <p:sp>
        <p:nvSpPr>
          <p:cNvPr id="4" name="TextBox 3">
            <a:extLst>
              <a:ext uri="{FF2B5EF4-FFF2-40B4-BE49-F238E27FC236}">
                <a16:creationId xmlns:a16="http://schemas.microsoft.com/office/drawing/2014/main" id="{C6E29984-3399-35E3-B861-F6C1A6080C5C}"/>
              </a:ext>
            </a:extLst>
          </p:cNvPr>
          <p:cNvSpPr txBox="1"/>
          <p:nvPr/>
        </p:nvSpPr>
        <p:spPr>
          <a:xfrm>
            <a:off x="7203688" y="6311590"/>
            <a:ext cx="3412273" cy="369332"/>
          </a:xfrm>
          <a:prstGeom prst="rect">
            <a:avLst/>
          </a:prstGeom>
          <a:noFill/>
        </p:spPr>
        <p:txBody>
          <a:bodyPr wrap="square" rtlCol="0">
            <a:spAutoFit/>
          </a:bodyPr>
          <a:lstStyle/>
          <a:p>
            <a:r>
              <a:rPr lang="en-US" dirty="0"/>
              <a:t>Bottomley et al., 2023</a:t>
            </a:r>
          </a:p>
        </p:txBody>
      </p:sp>
    </p:spTree>
    <p:extLst>
      <p:ext uri="{BB962C8B-B14F-4D97-AF65-F5344CB8AC3E}">
        <p14:creationId xmlns:p14="http://schemas.microsoft.com/office/powerpoint/2010/main" val="283681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F849-F63D-4CAC-66A4-FB567B2F1EF6}"/>
              </a:ext>
            </a:extLst>
          </p:cNvPr>
          <p:cNvSpPr>
            <a:spLocks noGrp="1"/>
          </p:cNvSpPr>
          <p:nvPr>
            <p:ph type="title"/>
          </p:nvPr>
        </p:nvSpPr>
        <p:spPr>
          <a:xfrm>
            <a:off x="838200" y="365126"/>
            <a:ext cx="10515600" cy="816904"/>
          </a:xfrm>
        </p:spPr>
        <p:txBody>
          <a:bodyPr>
            <a:normAutofit fontScale="90000"/>
          </a:bodyPr>
          <a:lstStyle/>
          <a:p>
            <a:r>
              <a:rPr lang="en-US" sz="3600" dirty="0"/>
              <a:t>Life after opioid-involved overdose: survivor narratives</a:t>
            </a:r>
          </a:p>
        </p:txBody>
      </p:sp>
      <p:sp>
        <p:nvSpPr>
          <p:cNvPr id="3" name="Content Placeholder 2">
            <a:extLst>
              <a:ext uri="{FF2B5EF4-FFF2-40B4-BE49-F238E27FC236}">
                <a16:creationId xmlns:a16="http://schemas.microsoft.com/office/drawing/2014/main" id="{A6B0B8C3-D31D-86DA-56A1-06DA0C3B7C57}"/>
              </a:ext>
            </a:extLst>
          </p:cNvPr>
          <p:cNvSpPr>
            <a:spLocks noGrp="1"/>
          </p:cNvSpPr>
          <p:nvPr>
            <p:ph idx="1"/>
          </p:nvPr>
        </p:nvSpPr>
        <p:spPr>
          <a:xfrm>
            <a:off x="838200" y="1182030"/>
            <a:ext cx="10515600" cy="4994933"/>
          </a:xfrm>
        </p:spPr>
        <p:txBody>
          <a:bodyPr/>
          <a:lstStyle/>
          <a:p>
            <a:r>
              <a:rPr lang="en-US" dirty="0"/>
              <a:t>Motivators for change</a:t>
            </a:r>
          </a:p>
          <a:p>
            <a:pPr lvl="1"/>
            <a:r>
              <a:rPr lang="en-US" dirty="0"/>
              <a:t>Fear</a:t>
            </a:r>
          </a:p>
          <a:p>
            <a:pPr lvl="1"/>
            <a:r>
              <a:rPr lang="en-US" dirty="0"/>
              <a:t>Social relationships</a:t>
            </a:r>
          </a:p>
          <a:p>
            <a:r>
              <a:rPr lang="en-US" dirty="0"/>
              <a:t>Barriers to change</a:t>
            </a:r>
          </a:p>
          <a:p>
            <a:pPr lvl="1"/>
            <a:r>
              <a:rPr lang="en-US" dirty="0"/>
              <a:t>Shame</a:t>
            </a:r>
          </a:p>
          <a:p>
            <a:pPr lvl="1"/>
            <a:r>
              <a:rPr lang="en-US" dirty="0"/>
              <a:t>Despair</a:t>
            </a:r>
          </a:p>
          <a:p>
            <a:pPr lvl="1"/>
            <a:r>
              <a:rPr lang="en-US" dirty="0"/>
              <a:t>Managing withdrawal without assistance</a:t>
            </a:r>
          </a:p>
        </p:txBody>
      </p:sp>
      <p:sp>
        <p:nvSpPr>
          <p:cNvPr id="4" name="TextBox 3">
            <a:extLst>
              <a:ext uri="{FF2B5EF4-FFF2-40B4-BE49-F238E27FC236}">
                <a16:creationId xmlns:a16="http://schemas.microsoft.com/office/drawing/2014/main" id="{4AEEC708-4557-FEA5-43A0-E478A79CACE3}"/>
              </a:ext>
            </a:extLst>
          </p:cNvPr>
          <p:cNvSpPr txBox="1"/>
          <p:nvPr/>
        </p:nvSpPr>
        <p:spPr>
          <a:xfrm>
            <a:off x="9111342" y="6176963"/>
            <a:ext cx="2242457" cy="369332"/>
          </a:xfrm>
          <a:prstGeom prst="rect">
            <a:avLst/>
          </a:prstGeom>
          <a:noFill/>
        </p:spPr>
        <p:txBody>
          <a:bodyPr wrap="square" rtlCol="0">
            <a:spAutoFit/>
          </a:bodyPr>
          <a:lstStyle/>
          <a:p>
            <a:r>
              <a:rPr lang="en-US" dirty="0"/>
              <a:t>Elliott et al., 2019</a:t>
            </a:r>
          </a:p>
        </p:txBody>
      </p:sp>
    </p:spTree>
    <p:extLst>
      <p:ext uri="{BB962C8B-B14F-4D97-AF65-F5344CB8AC3E}">
        <p14:creationId xmlns:p14="http://schemas.microsoft.com/office/powerpoint/2010/main" val="397308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FC69-E237-4040-81AC-DC8F584B99C5}"/>
              </a:ext>
            </a:extLst>
          </p:cNvPr>
          <p:cNvSpPr>
            <a:spLocks noGrp="1"/>
          </p:cNvSpPr>
          <p:nvPr>
            <p:ph type="title"/>
          </p:nvPr>
        </p:nvSpPr>
        <p:spPr>
          <a:xfrm>
            <a:off x="838200" y="319902"/>
            <a:ext cx="10515600" cy="722270"/>
          </a:xfrm>
        </p:spPr>
        <p:txBody>
          <a:bodyPr/>
          <a:lstStyle/>
          <a:p>
            <a:r>
              <a:rPr lang="en-US" dirty="0"/>
              <a:t>Accreditation: CME</a:t>
            </a:r>
          </a:p>
        </p:txBody>
      </p:sp>
      <p:sp>
        <p:nvSpPr>
          <p:cNvPr id="3" name="Content Placeholder 2">
            <a:extLst>
              <a:ext uri="{FF2B5EF4-FFF2-40B4-BE49-F238E27FC236}">
                <a16:creationId xmlns:a16="http://schemas.microsoft.com/office/drawing/2014/main" id="{DEC0F9F2-4D56-488C-B9AB-3503545A7114}"/>
              </a:ext>
            </a:extLst>
          </p:cNvPr>
          <p:cNvSpPr>
            <a:spLocks noGrp="1"/>
          </p:cNvSpPr>
          <p:nvPr>
            <p:ph idx="1"/>
          </p:nvPr>
        </p:nvSpPr>
        <p:spPr>
          <a:xfrm>
            <a:off x="838200" y="1167063"/>
            <a:ext cx="10515600" cy="5009900"/>
          </a:xfrm>
        </p:spPr>
        <p:txBody>
          <a:bodyPr>
            <a:normAutofit/>
          </a:bodyPr>
          <a:lstStyle/>
          <a:p>
            <a:r>
              <a:rPr lang="en-US" sz="2200" dirty="0">
                <a:effectLst/>
                <a:ea typeface="Times New Roman" panose="02020603050405020304" pitchFamily="18" charset="0"/>
              </a:rPr>
              <a:t>This activity has been planned and implemented in accordance with the accreditation requirements and policies of the Accreditation Council for Continuing Medical Education (ACCME) through the joint providership of the Wisconsin Association for Perinatal Care (WAPC) and the Center for Urban Population Health (CUPH).</a:t>
            </a:r>
            <a:endParaRPr lang="en-US" sz="2200" dirty="0"/>
          </a:p>
          <a:p>
            <a:r>
              <a:rPr lang="en-US" sz="2200" dirty="0"/>
              <a:t>The Wisconsin Association for Perinatal Care (WAPC) is accredited by the Wisconsin Medical Society to provide continuing medical education for physicians.</a:t>
            </a:r>
          </a:p>
          <a:p>
            <a:r>
              <a:rPr lang="en-US" sz="2200" dirty="0"/>
              <a:t>The Wisconsin Association for Perinatal Care (WAPC) designates this internet live course for a maximum of 1 </a:t>
            </a:r>
            <a:r>
              <a:rPr lang="en-US" sz="2200" i="1" dirty="0"/>
              <a:t>AMA PRA Category 1 </a:t>
            </a:r>
            <a:r>
              <a:rPr lang="en-US" sz="2200" i="1" dirty="0" err="1"/>
              <a:t>Credit</a:t>
            </a:r>
            <a:r>
              <a:rPr lang="en-US" sz="2200" i="1" baseline="30000" dirty="0" err="1"/>
              <a:t>TM</a:t>
            </a:r>
            <a:r>
              <a:rPr lang="en-US" sz="2200" dirty="0"/>
              <a:t>. Physicians should claim only the credit commensurate with the extent of their participation in the activity.</a:t>
            </a:r>
          </a:p>
          <a:p>
            <a:r>
              <a:rPr lang="en-US" sz="2200" dirty="0"/>
              <a:t>To receive credit, participants must attend the entire activity and complete the evaluation.</a:t>
            </a:r>
          </a:p>
        </p:txBody>
      </p:sp>
    </p:spTree>
    <p:extLst>
      <p:ext uri="{BB962C8B-B14F-4D97-AF65-F5344CB8AC3E}">
        <p14:creationId xmlns:p14="http://schemas.microsoft.com/office/powerpoint/2010/main" val="2037670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768D-F415-7C08-8C96-520FEBDEB51E}"/>
              </a:ext>
            </a:extLst>
          </p:cNvPr>
          <p:cNvSpPr>
            <a:spLocks noGrp="1"/>
          </p:cNvSpPr>
          <p:nvPr>
            <p:ph type="title"/>
          </p:nvPr>
        </p:nvSpPr>
        <p:spPr>
          <a:xfrm>
            <a:off x="290421" y="175344"/>
            <a:ext cx="11611155" cy="603382"/>
          </a:xfrm>
        </p:spPr>
        <p:txBody>
          <a:bodyPr>
            <a:normAutofit/>
          </a:bodyPr>
          <a:lstStyle/>
          <a:p>
            <a:r>
              <a:rPr lang="en-US" sz="3600" dirty="0"/>
              <a:t>Opioid use, misuse, and overdose condition categories</a:t>
            </a:r>
          </a:p>
        </p:txBody>
      </p:sp>
      <p:sp>
        <p:nvSpPr>
          <p:cNvPr id="7" name="TextBox 6">
            <a:extLst>
              <a:ext uri="{FF2B5EF4-FFF2-40B4-BE49-F238E27FC236}">
                <a16:creationId xmlns:a16="http://schemas.microsoft.com/office/drawing/2014/main" id="{9566BD33-3D5B-F18C-FAB5-8D555BB6C596}"/>
              </a:ext>
            </a:extLst>
          </p:cNvPr>
          <p:cNvSpPr txBox="1"/>
          <p:nvPr/>
        </p:nvSpPr>
        <p:spPr>
          <a:xfrm>
            <a:off x="9627911" y="6344102"/>
            <a:ext cx="2155983" cy="338554"/>
          </a:xfrm>
          <a:prstGeom prst="rect">
            <a:avLst/>
          </a:prstGeom>
          <a:noFill/>
        </p:spPr>
        <p:txBody>
          <a:bodyPr wrap="square" rtlCol="0">
            <a:spAutoFit/>
          </a:bodyPr>
          <a:lstStyle/>
          <a:p>
            <a:r>
              <a:rPr lang="en-US" sz="1600" dirty="0"/>
              <a:t>Brady et al., 2023</a:t>
            </a:r>
          </a:p>
        </p:txBody>
      </p:sp>
      <p:pic>
        <p:nvPicPr>
          <p:cNvPr id="58" name="Picture 57">
            <a:extLst>
              <a:ext uri="{FF2B5EF4-FFF2-40B4-BE49-F238E27FC236}">
                <a16:creationId xmlns:a16="http://schemas.microsoft.com/office/drawing/2014/main" id="{68B3A7C4-061C-DF9D-946D-C0293D0B24CC}"/>
              </a:ext>
            </a:extLst>
          </p:cNvPr>
          <p:cNvPicPr>
            <a:picLocks noChangeAspect="1"/>
          </p:cNvPicPr>
          <p:nvPr/>
        </p:nvPicPr>
        <p:blipFill rotWithShape="1">
          <a:blip r:embed="rId3">
            <a:extLst>
              <a:ext uri="{28A0092B-C50C-407E-A947-70E740481C1C}">
                <a14:useLocalDpi xmlns:a14="http://schemas.microsoft.com/office/drawing/2010/main" val="0"/>
              </a:ext>
            </a:extLst>
          </a:blip>
          <a:srcRect l="3697" t="22660" r="8309" b="15852"/>
          <a:stretch/>
        </p:blipFill>
        <p:spPr>
          <a:xfrm>
            <a:off x="47030" y="1062906"/>
            <a:ext cx="12020474" cy="4722582"/>
          </a:xfrm>
          <a:prstGeom prst="rect">
            <a:avLst/>
          </a:prstGeom>
        </p:spPr>
      </p:pic>
    </p:spTree>
    <p:extLst>
      <p:ext uri="{BB962C8B-B14F-4D97-AF65-F5344CB8AC3E}">
        <p14:creationId xmlns:p14="http://schemas.microsoft.com/office/powerpoint/2010/main" val="63195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ACC0-13DD-4293-B47E-5A1FD8F7A8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E18C93-F74E-4CB2-83E5-7D71FD811F68}"/>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6000" dirty="0"/>
              <a:t>Thank you</a:t>
            </a:r>
          </a:p>
          <a:p>
            <a:pPr marL="0" indent="0" algn="ctr">
              <a:buNone/>
            </a:pPr>
            <a:endParaRPr lang="en-US" sz="4800" dirty="0"/>
          </a:p>
          <a:p>
            <a:pPr marL="0" indent="0" algn="ctr">
              <a:buNone/>
            </a:pPr>
            <a:r>
              <a:rPr lang="en-US" sz="4400" dirty="0" err="1">
                <a:hlinkClick r:id="rId3"/>
              </a:rPr>
              <a:t>mounts@wiperinatal.web</a:t>
            </a:r>
            <a:r>
              <a:rPr lang="en-US" sz="4400" dirty="0"/>
              <a:t>  </a:t>
            </a:r>
          </a:p>
        </p:txBody>
      </p:sp>
    </p:spTree>
    <p:extLst>
      <p:ext uri="{BB962C8B-B14F-4D97-AF65-F5344CB8AC3E}">
        <p14:creationId xmlns:p14="http://schemas.microsoft.com/office/powerpoint/2010/main" val="289723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F8CA-EB56-463D-95D3-4FE75056EE4B}"/>
              </a:ext>
            </a:extLst>
          </p:cNvPr>
          <p:cNvSpPr>
            <a:spLocks noGrp="1"/>
          </p:cNvSpPr>
          <p:nvPr>
            <p:ph type="title"/>
          </p:nvPr>
        </p:nvSpPr>
        <p:spPr/>
        <p:txBody>
          <a:bodyPr/>
          <a:lstStyle/>
          <a:p>
            <a:r>
              <a:rPr lang="en-US" dirty="0"/>
              <a:t>Disclosures: Planners/Faculty</a:t>
            </a:r>
          </a:p>
        </p:txBody>
      </p:sp>
      <p:sp>
        <p:nvSpPr>
          <p:cNvPr id="3" name="Content Placeholder 2">
            <a:extLst>
              <a:ext uri="{FF2B5EF4-FFF2-40B4-BE49-F238E27FC236}">
                <a16:creationId xmlns:a16="http://schemas.microsoft.com/office/drawing/2014/main" id="{C893A7F9-6B80-4968-9B60-64471A1FD405}"/>
              </a:ext>
            </a:extLst>
          </p:cNvPr>
          <p:cNvSpPr>
            <a:spLocks noGrp="1"/>
          </p:cNvSpPr>
          <p:nvPr>
            <p:ph idx="1"/>
          </p:nvPr>
        </p:nvSpPr>
        <p:spPr>
          <a:xfrm>
            <a:off x="838200" y="1616075"/>
            <a:ext cx="10515600" cy="1812925"/>
          </a:xfrm>
        </p:spPr>
        <p:txBody>
          <a:bodyPr numCol="2">
            <a:normAutofit/>
          </a:bodyPr>
          <a:lstStyle/>
          <a:p>
            <a:r>
              <a:rPr lang="en-US" sz="2400" dirty="0" err="1"/>
              <a:t>Lonnetta</a:t>
            </a:r>
            <a:r>
              <a:rPr lang="en-US" sz="2400" dirty="0"/>
              <a:t> Albright</a:t>
            </a:r>
          </a:p>
          <a:p>
            <a:r>
              <a:rPr lang="en-US" sz="2400" dirty="0"/>
              <a:t>Elizabeth Duthie</a:t>
            </a:r>
          </a:p>
          <a:p>
            <a:r>
              <a:rPr lang="en-US" sz="2400" dirty="0"/>
              <a:t>David Frazer</a:t>
            </a:r>
          </a:p>
          <a:p>
            <a:r>
              <a:rPr lang="en-US" sz="2400" dirty="0" err="1"/>
              <a:t>Bernestine</a:t>
            </a:r>
            <a:r>
              <a:rPr lang="en-US" sz="2400" dirty="0"/>
              <a:t> Jeffers</a:t>
            </a:r>
          </a:p>
          <a:p>
            <a:r>
              <a:rPr lang="en-US" sz="2400" dirty="0"/>
              <a:t>Cora Knight</a:t>
            </a:r>
          </a:p>
          <a:p>
            <a:r>
              <a:rPr lang="en-US" sz="2400" dirty="0"/>
              <a:t>Kyle Mounts</a:t>
            </a:r>
          </a:p>
          <a:p>
            <a:r>
              <a:rPr lang="en-US" sz="2400" dirty="0"/>
              <a:t>Carrie Stehman</a:t>
            </a:r>
          </a:p>
          <a:p>
            <a:r>
              <a:rPr lang="en-US" sz="2400" dirty="0"/>
              <a:t>Georgiana Wilton</a:t>
            </a:r>
          </a:p>
        </p:txBody>
      </p:sp>
      <p:sp>
        <p:nvSpPr>
          <p:cNvPr id="4" name="TextBox 3">
            <a:extLst>
              <a:ext uri="{FF2B5EF4-FFF2-40B4-BE49-F238E27FC236}">
                <a16:creationId xmlns:a16="http://schemas.microsoft.com/office/drawing/2014/main" id="{B2C4E313-8526-4206-95DA-25A663965394}"/>
              </a:ext>
            </a:extLst>
          </p:cNvPr>
          <p:cNvSpPr txBox="1"/>
          <p:nvPr/>
        </p:nvSpPr>
        <p:spPr>
          <a:xfrm>
            <a:off x="838200" y="3886200"/>
            <a:ext cx="10515600" cy="1815882"/>
          </a:xfrm>
          <a:prstGeom prst="rect">
            <a:avLst/>
          </a:prstGeom>
          <a:noFill/>
        </p:spPr>
        <p:txBody>
          <a:bodyPr wrap="square" rtlCol="0">
            <a:spAutoFit/>
          </a:bodyPr>
          <a:lstStyle/>
          <a:p>
            <a:pPr marR="0">
              <a:spcBef>
                <a:spcPts val="0"/>
              </a:spcBef>
              <a:spcAft>
                <a:spcPts val="0"/>
              </a:spcAft>
            </a:pPr>
            <a:r>
              <a:rPr lang="en-US" sz="2400" dirty="0">
                <a:effectLst/>
                <a:latin typeface="Calibri" panose="020F0502020204030204" pitchFamily="34" charset="0"/>
                <a:ea typeface="Calibri" panose="020F0502020204030204" pitchFamily="34" charset="0"/>
              </a:rPr>
              <a:t>No one in control of content has any relevant financial relationships with ineligible companies.*</a:t>
            </a:r>
            <a:endParaRPr lang="en-US" sz="2400" dirty="0">
              <a:effectLst/>
              <a:latin typeface="Arial" panose="020B0604020202020204" pitchFamily="34" charset="0"/>
              <a:ea typeface="Arial" panose="020B0604020202020204" pitchFamily="34" charset="0"/>
            </a:endParaRPr>
          </a:p>
          <a:p>
            <a:pPr marL="116840" marR="0">
              <a:spcBef>
                <a:spcPts val="0"/>
              </a:spcBef>
              <a:spcAft>
                <a:spcPts val="0"/>
              </a:spcAft>
            </a:pPr>
            <a:r>
              <a:rPr lang="en-US" sz="2400" dirty="0">
                <a:effectLst/>
                <a:latin typeface="Calibri" panose="020F0502020204030204" pitchFamily="34" charset="0"/>
                <a:ea typeface="Arial" panose="020B0604020202020204" pitchFamily="34" charset="0"/>
              </a:rPr>
              <a:t> </a:t>
            </a:r>
            <a:endParaRPr lang="en-US" sz="2400" dirty="0">
              <a:effectLst/>
              <a:latin typeface="Arial" panose="020B0604020202020204" pitchFamily="34" charset="0"/>
              <a:ea typeface="Arial" panose="020B0604020202020204" pitchFamily="34" charset="0"/>
            </a:endParaRPr>
          </a:p>
          <a:p>
            <a:r>
              <a:rPr lang="en-US" sz="2000" dirty="0">
                <a:effectLst/>
                <a:latin typeface="Calibri" panose="020F0502020204030204" pitchFamily="34" charset="0"/>
                <a:ea typeface="Arial" panose="020B0604020202020204" pitchFamily="34" charset="0"/>
              </a:rPr>
              <a:t>*Ineligible companies are those whose primary business is producing, marketing, selling, reselling, or distributing healthcare products used by or on patients.</a:t>
            </a:r>
            <a:endParaRPr lang="en-US" sz="2000" dirty="0"/>
          </a:p>
        </p:txBody>
      </p:sp>
    </p:spTree>
    <p:extLst>
      <p:ext uri="{BB962C8B-B14F-4D97-AF65-F5344CB8AC3E}">
        <p14:creationId xmlns:p14="http://schemas.microsoft.com/office/powerpoint/2010/main" val="127519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9504-110B-4379-85D4-EB087E42E50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75063A8-AD0E-4865-9267-9E70C3B0E509}"/>
              </a:ext>
            </a:extLst>
          </p:cNvPr>
          <p:cNvSpPr>
            <a:spLocks noGrp="1"/>
          </p:cNvSpPr>
          <p:nvPr>
            <p:ph idx="1"/>
          </p:nvPr>
        </p:nvSpPr>
        <p:spPr>
          <a:xfrm>
            <a:off x="838200" y="1825625"/>
            <a:ext cx="10515600" cy="3883799"/>
          </a:xfrm>
        </p:spPr>
        <p:txBody>
          <a:bodyPr>
            <a:normAutofit/>
          </a:bodyPr>
          <a:lstStyle/>
          <a:p>
            <a:pPr marL="0" marR="0" indent="0">
              <a:lnSpc>
                <a:spcPct val="107000"/>
              </a:lnSpc>
              <a:spcBef>
                <a:spcPts val="0"/>
              </a:spcBef>
              <a:spcAft>
                <a:spcPts val="800"/>
              </a:spcAft>
              <a:buNone/>
            </a:pPr>
            <a:r>
              <a:rPr lang="en-US" kern="100" dirty="0">
                <a:effectLst/>
                <a:latin typeface="Avenir Next LT Pro" panose="020B0504020202020204" pitchFamily="34" charset="0"/>
                <a:ea typeface="Calibri" panose="020F0502020204030204" pitchFamily="34" charset="0"/>
                <a:cs typeface="Times New Roman" panose="02020603050405020304" pitchFamily="18" charset="0"/>
              </a:rPr>
              <a:t>At the conclusion of the program, participants will be able to:</a:t>
            </a:r>
          </a:p>
          <a:p>
            <a:pPr marL="342900" marR="0" lvl="0" indent="-342900">
              <a:lnSpc>
                <a:spcPct val="107000"/>
              </a:lnSpc>
              <a:spcBef>
                <a:spcPts val="0"/>
              </a:spcBef>
              <a:spcAft>
                <a:spcPts val="0"/>
              </a:spcAft>
              <a:buFont typeface="+mj-lt"/>
              <a:buAutoNum type="arabicPeriod"/>
            </a:pPr>
            <a:r>
              <a:rPr lang="en-US" kern="100" dirty="0">
                <a:effectLst/>
                <a:latin typeface="Avenir Next LT Pro" panose="020B0504020202020204" pitchFamily="34" charset="0"/>
                <a:ea typeface="Calibri" panose="020F0502020204030204" pitchFamily="34" charset="0"/>
                <a:cs typeface="Times New Roman" panose="02020603050405020304" pitchFamily="18" charset="0"/>
              </a:rPr>
              <a:t>Describe trends in overdose during pregnancy;</a:t>
            </a:r>
          </a:p>
          <a:p>
            <a:pPr marL="342900" marR="0" lvl="0" indent="-342900">
              <a:lnSpc>
                <a:spcPct val="107000"/>
              </a:lnSpc>
              <a:spcBef>
                <a:spcPts val="0"/>
              </a:spcBef>
              <a:spcAft>
                <a:spcPts val="0"/>
              </a:spcAft>
              <a:buFont typeface="+mj-lt"/>
              <a:buAutoNum type="arabicPeriod"/>
            </a:pPr>
            <a:r>
              <a:rPr lang="en-US" kern="100" dirty="0">
                <a:effectLst/>
                <a:latin typeface="Avenir Next LT Pro" panose="020B0504020202020204" pitchFamily="34" charset="0"/>
                <a:ea typeface="Calibri" panose="020F0502020204030204" pitchFamily="34" charset="0"/>
                <a:cs typeface="Times New Roman" panose="02020603050405020304" pitchFamily="18" charset="0"/>
              </a:rPr>
              <a:t>Describe two ways family system challenges impact opioid overdose;</a:t>
            </a:r>
          </a:p>
          <a:p>
            <a:pPr marL="342900" marR="0" lvl="0" indent="-342900">
              <a:lnSpc>
                <a:spcPct val="107000"/>
              </a:lnSpc>
              <a:spcBef>
                <a:spcPts val="0"/>
              </a:spcBef>
              <a:spcAft>
                <a:spcPts val="800"/>
              </a:spcAft>
              <a:buFont typeface="+mj-lt"/>
              <a:buAutoNum type="arabicPeriod"/>
            </a:pPr>
            <a:r>
              <a:rPr lang="en-US" kern="100" dirty="0">
                <a:effectLst/>
                <a:latin typeface="Avenir Next LT Pro" panose="020B0504020202020204" pitchFamily="34" charset="0"/>
                <a:ea typeface="Calibri" panose="020F0502020204030204" pitchFamily="34" charset="0"/>
                <a:cs typeface="Times New Roman" panose="02020603050405020304" pitchFamily="18" charset="0"/>
              </a:rPr>
              <a:t>Describe two ways overdose impacts families. </a:t>
            </a:r>
          </a:p>
        </p:txBody>
      </p:sp>
    </p:spTree>
    <p:extLst>
      <p:ext uri="{BB962C8B-B14F-4D97-AF65-F5344CB8AC3E}">
        <p14:creationId xmlns:p14="http://schemas.microsoft.com/office/powerpoint/2010/main" val="267126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058913-9DF0-297B-615C-369CEFE5EF42}"/>
              </a:ext>
            </a:extLst>
          </p:cNvPr>
          <p:cNvPicPr>
            <a:picLocks noChangeAspect="1"/>
          </p:cNvPicPr>
          <p:nvPr/>
        </p:nvPicPr>
        <p:blipFill>
          <a:blip r:embed="rId3"/>
          <a:stretch>
            <a:fillRect/>
          </a:stretch>
        </p:blipFill>
        <p:spPr>
          <a:xfrm>
            <a:off x="1560095" y="794084"/>
            <a:ext cx="9071810" cy="5669882"/>
          </a:xfrm>
          <a:prstGeom prst="rect">
            <a:avLst/>
          </a:prstGeom>
        </p:spPr>
      </p:pic>
      <p:sp>
        <p:nvSpPr>
          <p:cNvPr id="4" name="Title 3">
            <a:extLst>
              <a:ext uri="{FF2B5EF4-FFF2-40B4-BE49-F238E27FC236}">
                <a16:creationId xmlns:a16="http://schemas.microsoft.com/office/drawing/2014/main" id="{1D7CA793-BE20-4CF5-2BBA-749C29C8534E}"/>
              </a:ext>
            </a:extLst>
          </p:cNvPr>
          <p:cNvSpPr>
            <a:spLocks noGrp="1"/>
          </p:cNvSpPr>
          <p:nvPr>
            <p:ph type="title"/>
          </p:nvPr>
        </p:nvSpPr>
        <p:spPr>
          <a:xfrm>
            <a:off x="441158" y="196683"/>
            <a:ext cx="11309684" cy="597401"/>
          </a:xfrm>
        </p:spPr>
        <p:txBody>
          <a:bodyPr>
            <a:normAutofit/>
          </a:bodyPr>
          <a:lstStyle/>
          <a:p>
            <a:r>
              <a:rPr lang="en-US" sz="3200" dirty="0"/>
              <a:t>Pregnancy-Associated Drug Overdose Mortality, Timing</a:t>
            </a:r>
          </a:p>
        </p:txBody>
      </p:sp>
      <p:sp>
        <p:nvSpPr>
          <p:cNvPr id="2" name="TextBox 1">
            <a:extLst>
              <a:ext uri="{FF2B5EF4-FFF2-40B4-BE49-F238E27FC236}">
                <a16:creationId xmlns:a16="http://schemas.microsoft.com/office/drawing/2014/main" id="{16DE04D9-CE40-7113-DB30-42CAB260C790}"/>
              </a:ext>
            </a:extLst>
          </p:cNvPr>
          <p:cNvSpPr txBox="1"/>
          <p:nvPr/>
        </p:nvSpPr>
        <p:spPr>
          <a:xfrm>
            <a:off x="8540129" y="6094634"/>
            <a:ext cx="3196389" cy="369332"/>
          </a:xfrm>
          <a:prstGeom prst="rect">
            <a:avLst/>
          </a:prstGeom>
          <a:noFill/>
        </p:spPr>
        <p:txBody>
          <a:bodyPr wrap="square" rtlCol="0">
            <a:spAutoFit/>
          </a:bodyPr>
          <a:lstStyle/>
          <a:p>
            <a:r>
              <a:rPr lang="en-US" dirty="0" err="1"/>
              <a:t>Bruzelius</a:t>
            </a:r>
            <a:r>
              <a:rPr lang="en-US" dirty="0"/>
              <a:t> and Martins, 2022</a:t>
            </a:r>
          </a:p>
        </p:txBody>
      </p:sp>
    </p:spTree>
    <p:extLst>
      <p:ext uri="{BB962C8B-B14F-4D97-AF65-F5344CB8AC3E}">
        <p14:creationId xmlns:p14="http://schemas.microsoft.com/office/powerpoint/2010/main" val="346890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B189-C6EE-8355-12D3-A5E435F85AFB}"/>
              </a:ext>
            </a:extLst>
          </p:cNvPr>
          <p:cNvSpPr>
            <a:spLocks noGrp="1"/>
          </p:cNvSpPr>
          <p:nvPr>
            <p:ph type="title"/>
          </p:nvPr>
        </p:nvSpPr>
        <p:spPr>
          <a:xfrm>
            <a:off x="838199" y="147335"/>
            <a:ext cx="10515600" cy="712561"/>
          </a:xfrm>
        </p:spPr>
        <p:txBody>
          <a:bodyPr/>
          <a:lstStyle/>
          <a:p>
            <a:r>
              <a:rPr lang="en-US" dirty="0"/>
              <a:t>Pregnancy Timing</a:t>
            </a:r>
          </a:p>
        </p:txBody>
      </p:sp>
      <p:sp>
        <p:nvSpPr>
          <p:cNvPr id="3" name="Content Placeholder 2">
            <a:extLst>
              <a:ext uri="{FF2B5EF4-FFF2-40B4-BE49-F238E27FC236}">
                <a16:creationId xmlns:a16="http://schemas.microsoft.com/office/drawing/2014/main" id="{20E88086-B1B8-95C1-D76A-B9644F584B0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D4F517C-947A-00EB-E36A-F2E86C5C24B5}"/>
              </a:ext>
            </a:extLst>
          </p:cNvPr>
          <p:cNvPicPr>
            <a:picLocks noChangeAspect="1"/>
          </p:cNvPicPr>
          <p:nvPr/>
        </p:nvPicPr>
        <p:blipFill>
          <a:blip r:embed="rId3"/>
          <a:stretch>
            <a:fillRect/>
          </a:stretch>
        </p:blipFill>
        <p:spPr>
          <a:xfrm>
            <a:off x="1120857" y="1037317"/>
            <a:ext cx="9950285" cy="5495927"/>
          </a:xfrm>
          <a:prstGeom prst="rect">
            <a:avLst/>
          </a:prstGeom>
        </p:spPr>
      </p:pic>
      <p:sp>
        <p:nvSpPr>
          <p:cNvPr id="4" name="TextBox 3">
            <a:extLst>
              <a:ext uri="{FF2B5EF4-FFF2-40B4-BE49-F238E27FC236}">
                <a16:creationId xmlns:a16="http://schemas.microsoft.com/office/drawing/2014/main" id="{50779959-3618-9B09-6C05-A726C2945A4F}"/>
              </a:ext>
            </a:extLst>
          </p:cNvPr>
          <p:cNvSpPr txBox="1"/>
          <p:nvPr/>
        </p:nvSpPr>
        <p:spPr>
          <a:xfrm>
            <a:off x="6705600" y="6413325"/>
            <a:ext cx="5334000" cy="369332"/>
          </a:xfrm>
          <a:prstGeom prst="rect">
            <a:avLst/>
          </a:prstGeom>
          <a:noFill/>
        </p:spPr>
        <p:txBody>
          <a:bodyPr wrap="square" rtlCol="0">
            <a:spAutoFit/>
          </a:bodyPr>
          <a:lstStyle/>
          <a:p>
            <a:r>
              <a:rPr lang="en-US" dirty="0"/>
              <a:t>Prevention Research Center and WI DHS, 2021</a:t>
            </a:r>
          </a:p>
        </p:txBody>
      </p:sp>
    </p:spTree>
    <p:extLst>
      <p:ext uri="{BB962C8B-B14F-4D97-AF65-F5344CB8AC3E}">
        <p14:creationId xmlns:p14="http://schemas.microsoft.com/office/powerpoint/2010/main" val="336321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D108-61E5-28C5-47EF-EDD0A1DD6C1C}"/>
              </a:ext>
            </a:extLst>
          </p:cNvPr>
          <p:cNvSpPr>
            <a:spLocks noGrp="1"/>
          </p:cNvSpPr>
          <p:nvPr>
            <p:ph type="title"/>
          </p:nvPr>
        </p:nvSpPr>
        <p:spPr>
          <a:xfrm>
            <a:off x="838200" y="365125"/>
            <a:ext cx="10515600" cy="886159"/>
          </a:xfrm>
        </p:spPr>
        <p:txBody>
          <a:bodyPr/>
          <a:lstStyle/>
          <a:p>
            <a:r>
              <a:rPr lang="en-US" dirty="0"/>
              <a:t>Pregnancy-Related</a:t>
            </a:r>
          </a:p>
        </p:txBody>
      </p:sp>
      <p:sp>
        <p:nvSpPr>
          <p:cNvPr id="3" name="Content Placeholder 2">
            <a:extLst>
              <a:ext uri="{FF2B5EF4-FFF2-40B4-BE49-F238E27FC236}">
                <a16:creationId xmlns:a16="http://schemas.microsoft.com/office/drawing/2014/main" id="{9802B540-B0DF-F1B6-3E4F-47799C3E1A4E}"/>
              </a:ext>
            </a:extLst>
          </p:cNvPr>
          <p:cNvSpPr>
            <a:spLocks noGrp="1"/>
          </p:cNvSpPr>
          <p:nvPr>
            <p:ph idx="1"/>
          </p:nvPr>
        </p:nvSpPr>
        <p:spPr>
          <a:xfrm>
            <a:off x="838200" y="2213810"/>
            <a:ext cx="10515600" cy="3152274"/>
          </a:xfrm>
        </p:spPr>
        <p:txBody>
          <a:bodyPr/>
          <a:lstStyle/>
          <a:p>
            <a:pPr marL="0" indent="0">
              <a:buNone/>
            </a:pPr>
            <a:r>
              <a:rPr lang="en-US" dirty="0"/>
              <a:t>A death </a:t>
            </a:r>
            <a:r>
              <a:rPr lang="en-US" b="1" dirty="0"/>
              <a:t>during pregnancy or within one year of the end of pregnancy </a:t>
            </a:r>
            <a:r>
              <a:rPr lang="en-US" dirty="0"/>
              <a:t>from a pregnancy complication, a chain of events initiated by pregnancy, or the aggravation of an unrelated condition by the physiologic effects of pregnancy. In addition to having a temporal relationship to pregnancy, these deaths are causally related to pregnancy or its management. </a:t>
            </a:r>
          </a:p>
        </p:txBody>
      </p:sp>
      <p:sp>
        <p:nvSpPr>
          <p:cNvPr id="4" name="TextBox 3">
            <a:extLst>
              <a:ext uri="{FF2B5EF4-FFF2-40B4-BE49-F238E27FC236}">
                <a16:creationId xmlns:a16="http://schemas.microsoft.com/office/drawing/2014/main" id="{E4BD1FBB-C1CA-06EE-ECBE-31D882A94BB3}"/>
              </a:ext>
            </a:extLst>
          </p:cNvPr>
          <p:cNvSpPr txBox="1"/>
          <p:nvPr/>
        </p:nvSpPr>
        <p:spPr>
          <a:xfrm>
            <a:off x="9098280" y="5943600"/>
            <a:ext cx="2255517" cy="369332"/>
          </a:xfrm>
          <a:prstGeom prst="rect">
            <a:avLst/>
          </a:prstGeom>
          <a:noFill/>
        </p:spPr>
        <p:txBody>
          <a:bodyPr wrap="square" rtlCol="0">
            <a:spAutoFit/>
          </a:bodyPr>
          <a:lstStyle/>
          <a:p>
            <a:r>
              <a:rPr lang="en-US" dirty="0" err="1"/>
              <a:t>Trost</a:t>
            </a:r>
            <a:r>
              <a:rPr lang="en-US" dirty="0"/>
              <a:t> et al., 2022</a:t>
            </a:r>
          </a:p>
        </p:txBody>
      </p:sp>
    </p:spTree>
    <p:extLst>
      <p:ext uri="{BB962C8B-B14F-4D97-AF65-F5344CB8AC3E}">
        <p14:creationId xmlns:p14="http://schemas.microsoft.com/office/powerpoint/2010/main" val="426339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1EDC-CFFC-B292-2169-192F39F14B56}"/>
              </a:ext>
            </a:extLst>
          </p:cNvPr>
          <p:cNvSpPr>
            <a:spLocks noGrp="1"/>
          </p:cNvSpPr>
          <p:nvPr>
            <p:ph type="title"/>
          </p:nvPr>
        </p:nvSpPr>
        <p:spPr/>
        <p:txBody>
          <a:bodyPr>
            <a:normAutofit/>
          </a:bodyPr>
          <a:lstStyle/>
          <a:p>
            <a:r>
              <a:rPr lang="en-US" sz="3600" dirty="0"/>
              <a:t>Characteristics of Pregnancy-Related Deaths, 2017-2019 (N = 1018)</a:t>
            </a:r>
          </a:p>
        </p:txBody>
      </p:sp>
      <p:graphicFrame>
        <p:nvGraphicFramePr>
          <p:cNvPr id="4" name="Content Placeholder 3">
            <a:extLst>
              <a:ext uri="{FF2B5EF4-FFF2-40B4-BE49-F238E27FC236}">
                <a16:creationId xmlns:a16="http://schemas.microsoft.com/office/drawing/2014/main" id="{9BE27A99-3614-EE32-45CC-8253AA524126}"/>
              </a:ext>
            </a:extLst>
          </p:cNvPr>
          <p:cNvGraphicFramePr>
            <a:graphicFrameLocks noGrp="1"/>
          </p:cNvGraphicFramePr>
          <p:nvPr>
            <p:ph idx="1"/>
            <p:extLst>
              <p:ext uri="{D42A27DB-BD31-4B8C-83A1-F6EECF244321}">
                <p14:modId xmlns:p14="http://schemas.microsoft.com/office/powerpoint/2010/main" val="3791922955"/>
              </p:ext>
            </p:extLst>
          </p:nvPr>
        </p:nvGraphicFramePr>
        <p:xfrm>
          <a:off x="838200" y="1825625"/>
          <a:ext cx="10515597" cy="348996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792723041"/>
                    </a:ext>
                  </a:extLst>
                </a:gridCol>
                <a:gridCol w="3505199">
                  <a:extLst>
                    <a:ext uri="{9D8B030D-6E8A-4147-A177-3AD203B41FA5}">
                      <a16:colId xmlns:a16="http://schemas.microsoft.com/office/drawing/2014/main" val="3730772055"/>
                    </a:ext>
                  </a:extLst>
                </a:gridCol>
                <a:gridCol w="3505199">
                  <a:extLst>
                    <a:ext uri="{9D8B030D-6E8A-4147-A177-3AD203B41FA5}">
                      <a16:colId xmlns:a16="http://schemas.microsoft.com/office/drawing/2014/main" val="3198675892"/>
                    </a:ext>
                  </a:extLst>
                </a:gridCol>
              </a:tblGrid>
              <a:tr h="370840">
                <a:tc>
                  <a:txBody>
                    <a:bodyPr/>
                    <a:lstStyle/>
                    <a:p>
                      <a:pPr algn="l" fontAlgn="b"/>
                      <a:r>
                        <a:rPr lang="en-US" sz="2800" b="0" i="0" u="none" strike="noStrike" dirty="0">
                          <a:solidFill>
                            <a:srgbClr val="000000"/>
                          </a:solidFill>
                          <a:effectLst/>
                          <a:latin typeface="Calibri" panose="020F0502020204030204" pitchFamily="34" charset="0"/>
                        </a:rPr>
                        <a:t> Race/Ethnicity</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 N (Deaths)</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 Deaths</a:t>
                      </a:r>
                    </a:p>
                  </a:txBody>
                  <a:tcPr marL="9525" marR="9525" marT="9525" marB="0" anchor="ctr"/>
                </a:tc>
                <a:extLst>
                  <a:ext uri="{0D108BD9-81ED-4DB2-BD59-A6C34878D82A}">
                    <a16:rowId xmlns:a16="http://schemas.microsoft.com/office/drawing/2014/main" val="2641898752"/>
                  </a:ext>
                </a:extLst>
              </a:tr>
              <a:tr h="370840">
                <a:tc>
                  <a:txBody>
                    <a:bodyPr/>
                    <a:lstStyle/>
                    <a:p>
                      <a:pPr algn="l" fontAlgn="b"/>
                      <a:r>
                        <a:rPr lang="en-US" sz="2800" b="0" i="0" u="none" strike="noStrike" dirty="0">
                          <a:solidFill>
                            <a:srgbClr val="000000"/>
                          </a:solidFill>
                          <a:effectLst/>
                          <a:latin typeface="Calibri" panose="020F0502020204030204" pitchFamily="34" charset="0"/>
                        </a:rPr>
                        <a:t>Hispanic</a:t>
                      </a:r>
                    </a:p>
                  </a:txBody>
                  <a:tcPr marL="9525" marR="9525" marT="9525" marB="0" anchor="ctr"/>
                </a:tc>
                <a:tc>
                  <a:txBody>
                    <a:bodyPr/>
                    <a:lstStyle/>
                    <a:p>
                      <a:pPr algn="ctr" fontAlgn="b"/>
                      <a:r>
                        <a:rPr lang="en-US" sz="2800" b="0" i="0" u="none" strike="noStrike">
                          <a:solidFill>
                            <a:srgbClr val="000000"/>
                          </a:solidFill>
                          <a:effectLst/>
                          <a:latin typeface="Calibri" panose="020F0502020204030204" pitchFamily="34" charset="0"/>
                        </a:rPr>
                        <a:t>144</a:t>
                      </a:r>
                    </a:p>
                  </a:txBody>
                  <a:tcPr marL="9525" marR="9525" marT="9525" marB="0" anchor="ctr"/>
                </a:tc>
                <a:tc>
                  <a:txBody>
                    <a:bodyPr/>
                    <a:lstStyle/>
                    <a:p>
                      <a:pPr algn="ctr" fontAlgn="b"/>
                      <a:r>
                        <a:rPr lang="en-US" sz="2800" b="1" i="0" u="none" strike="noStrike" dirty="0">
                          <a:solidFill>
                            <a:srgbClr val="FF0000"/>
                          </a:solidFill>
                          <a:effectLst/>
                          <a:latin typeface="Calibri" panose="020F0502020204030204" pitchFamily="34" charset="0"/>
                        </a:rPr>
                        <a:t>14.4</a:t>
                      </a:r>
                    </a:p>
                  </a:txBody>
                  <a:tcPr marL="9525" marR="9525" marT="9525" marB="0" anchor="ctr"/>
                </a:tc>
                <a:extLst>
                  <a:ext uri="{0D108BD9-81ED-4DB2-BD59-A6C34878D82A}">
                    <a16:rowId xmlns:a16="http://schemas.microsoft.com/office/drawing/2014/main" val="2247317179"/>
                  </a:ext>
                </a:extLst>
              </a:tr>
              <a:tr h="370840">
                <a:tc>
                  <a:txBody>
                    <a:bodyPr/>
                    <a:lstStyle/>
                    <a:p>
                      <a:pPr algn="l" fontAlgn="b"/>
                      <a:r>
                        <a:rPr lang="en-US" sz="2800" b="0" i="0" u="none" strike="noStrike">
                          <a:solidFill>
                            <a:srgbClr val="000000"/>
                          </a:solidFill>
                          <a:effectLst/>
                          <a:latin typeface="Calibri" panose="020F0502020204030204" pitchFamily="34" charset="0"/>
                        </a:rPr>
                        <a:t>NH AI/AN</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4046763511"/>
                  </a:ext>
                </a:extLst>
              </a:tr>
              <a:tr h="370840">
                <a:tc>
                  <a:txBody>
                    <a:bodyPr/>
                    <a:lstStyle/>
                    <a:p>
                      <a:pPr algn="l" fontAlgn="b"/>
                      <a:r>
                        <a:rPr lang="en-US" sz="2800" b="0" i="0" u="none" strike="noStrike">
                          <a:solidFill>
                            <a:srgbClr val="000000"/>
                          </a:solidFill>
                          <a:effectLst/>
                          <a:latin typeface="Calibri" panose="020F0502020204030204" pitchFamily="34" charset="0"/>
                        </a:rPr>
                        <a:t>NH Asian</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n-US" sz="28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2108036366"/>
                  </a:ext>
                </a:extLst>
              </a:tr>
              <a:tr h="370840">
                <a:tc>
                  <a:txBody>
                    <a:bodyPr/>
                    <a:lstStyle/>
                    <a:p>
                      <a:pPr algn="l" fontAlgn="b"/>
                      <a:r>
                        <a:rPr lang="en-US" sz="2800" b="0" i="0" u="none" strike="noStrike">
                          <a:solidFill>
                            <a:srgbClr val="000000"/>
                          </a:solidFill>
                          <a:effectLst/>
                          <a:latin typeface="Calibri" panose="020F0502020204030204" pitchFamily="34" charset="0"/>
                        </a:rPr>
                        <a:t>NH Black</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315</a:t>
                      </a:r>
                    </a:p>
                  </a:txBody>
                  <a:tcPr marL="9525" marR="9525" marT="9525" marB="0" anchor="ctr"/>
                </a:tc>
                <a:tc>
                  <a:txBody>
                    <a:bodyPr/>
                    <a:lstStyle/>
                    <a:p>
                      <a:pPr algn="ctr" fontAlgn="b"/>
                      <a:r>
                        <a:rPr lang="en-US" sz="2800" b="1" i="0" u="none" strike="noStrike" dirty="0">
                          <a:solidFill>
                            <a:srgbClr val="FF0000"/>
                          </a:solidFill>
                          <a:effectLst/>
                          <a:latin typeface="Calibri" panose="020F0502020204030204" pitchFamily="34" charset="0"/>
                        </a:rPr>
                        <a:t>31.4</a:t>
                      </a:r>
                    </a:p>
                  </a:txBody>
                  <a:tcPr marL="9525" marR="9525" marT="9525" marB="0" anchor="ctr"/>
                </a:tc>
                <a:extLst>
                  <a:ext uri="{0D108BD9-81ED-4DB2-BD59-A6C34878D82A}">
                    <a16:rowId xmlns:a16="http://schemas.microsoft.com/office/drawing/2014/main" val="2719822836"/>
                  </a:ext>
                </a:extLst>
              </a:tr>
              <a:tr h="370840">
                <a:tc>
                  <a:txBody>
                    <a:bodyPr/>
                    <a:lstStyle/>
                    <a:p>
                      <a:pPr algn="l" fontAlgn="b"/>
                      <a:r>
                        <a:rPr lang="en-US" sz="2800" b="0" i="0" u="none" strike="noStrike">
                          <a:solidFill>
                            <a:srgbClr val="000000"/>
                          </a:solidFill>
                          <a:effectLst/>
                          <a:latin typeface="Calibri" panose="020F0502020204030204" pitchFamily="34" charset="0"/>
                        </a:rPr>
                        <a:t>NH NH/OPI</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0.6</a:t>
                      </a:r>
                    </a:p>
                  </a:txBody>
                  <a:tcPr marL="9525" marR="9525" marT="9525" marB="0" anchor="ctr"/>
                </a:tc>
                <a:extLst>
                  <a:ext uri="{0D108BD9-81ED-4DB2-BD59-A6C34878D82A}">
                    <a16:rowId xmlns:a16="http://schemas.microsoft.com/office/drawing/2014/main" val="3689377396"/>
                  </a:ext>
                </a:extLst>
              </a:tr>
              <a:tr h="370840">
                <a:tc>
                  <a:txBody>
                    <a:bodyPr/>
                    <a:lstStyle/>
                    <a:p>
                      <a:pPr algn="l" fontAlgn="b"/>
                      <a:r>
                        <a:rPr lang="en-US" sz="2800" b="0" i="0" u="none" strike="noStrike">
                          <a:solidFill>
                            <a:srgbClr val="000000"/>
                          </a:solidFill>
                          <a:effectLst/>
                          <a:latin typeface="Calibri" panose="020F0502020204030204" pitchFamily="34" charset="0"/>
                        </a:rPr>
                        <a:t>NH White</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467</a:t>
                      </a:r>
                    </a:p>
                  </a:txBody>
                  <a:tcPr marL="9525" marR="9525" marT="9525" marB="0" anchor="ctr"/>
                </a:tc>
                <a:tc>
                  <a:txBody>
                    <a:bodyPr/>
                    <a:lstStyle/>
                    <a:p>
                      <a:pPr algn="ctr" fontAlgn="b"/>
                      <a:r>
                        <a:rPr lang="en-US" sz="2800" b="1" i="0" u="none" strike="noStrike" dirty="0">
                          <a:solidFill>
                            <a:srgbClr val="FF0000"/>
                          </a:solidFill>
                          <a:effectLst/>
                          <a:latin typeface="Calibri" panose="020F0502020204030204" pitchFamily="34" charset="0"/>
                        </a:rPr>
                        <a:t>46.6</a:t>
                      </a:r>
                    </a:p>
                  </a:txBody>
                  <a:tcPr marL="9525" marR="9525" marT="9525" marB="0" anchor="ctr"/>
                </a:tc>
                <a:extLst>
                  <a:ext uri="{0D108BD9-81ED-4DB2-BD59-A6C34878D82A}">
                    <a16:rowId xmlns:a16="http://schemas.microsoft.com/office/drawing/2014/main" val="1399359976"/>
                  </a:ext>
                </a:extLst>
              </a:tr>
              <a:tr h="370840">
                <a:tc>
                  <a:txBody>
                    <a:bodyPr/>
                    <a:lstStyle/>
                    <a:p>
                      <a:pPr algn="l" fontAlgn="b"/>
                      <a:r>
                        <a:rPr lang="en-US" sz="2800" b="0" i="0" u="none" strike="noStrike">
                          <a:solidFill>
                            <a:srgbClr val="000000"/>
                          </a:solidFill>
                          <a:effectLst/>
                          <a:latin typeface="Calibri" panose="020F0502020204030204" pitchFamily="34" charset="0"/>
                        </a:rPr>
                        <a:t>NH Other/Multiple</a:t>
                      </a:r>
                    </a:p>
                  </a:txBody>
                  <a:tcPr marL="9525" marR="9525" marT="9525" marB="0" anchor="ctr"/>
                </a:tc>
                <a:tc>
                  <a:txBody>
                    <a:bodyPr/>
                    <a:lstStyle/>
                    <a:p>
                      <a:pPr algn="ctr" fontAlgn="b"/>
                      <a:r>
                        <a:rPr lang="en-US" sz="28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2532611142"/>
                  </a:ext>
                </a:extLst>
              </a:tr>
            </a:tbl>
          </a:graphicData>
        </a:graphic>
      </p:graphicFrame>
      <p:sp>
        <p:nvSpPr>
          <p:cNvPr id="5" name="TextBox 4">
            <a:extLst>
              <a:ext uri="{FF2B5EF4-FFF2-40B4-BE49-F238E27FC236}">
                <a16:creationId xmlns:a16="http://schemas.microsoft.com/office/drawing/2014/main" id="{EF4F117D-6201-3C44-24F3-A33A7D6740B9}"/>
              </a:ext>
            </a:extLst>
          </p:cNvPr>
          <p:cNvSpPr txBox="1"/>
          <p:nvPr/>
        </p:nvSpPr>
        <p:spPr>
          <a:xfrm>
            <a:off x="9098280" y="5943600"/>
            <a:ext cx="2255517" cy="369332"/>
          </a:xfrm>
          <a:prstGeom prst="rect">
            <a:avLst/>
          </a:prstGeom>
          <a:noFill/>
        </p:spPr>
        <p:txBody>
          <a:bodyPr wrap="square" rtlCol="0">
            <a:spAutoFit/>
          </a:bodyPr>
          <a:lstStyle/>
          <a:p>
            <a:r>
              <a:rPr lang="en-US" dirty="0" err="1"/>
              <a:t>Trost</a:t>
            </a:r>
            <a:r>
              <a:rPr lang="en-US" dirty="0"/>
              <a:t> et al., 2022</a:t>
            </a:r>
          </a:p>
        </p:txBody>
      </p:sp>
    </p:spTree>
    <p:extLst>
      <p:ext uri="{BB962C8B-B14F-4D97-AF65-F5344CB8AC3E}">
        <p14:creationId xmlns:p14="http://schemas.microsoft.com/office/powerpoint/2010/main" val="152878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1EDC-CFFC-B292-2169-192F39F14B56}"/>
              </a:ext>
            </a:extLst>
          </p:cNvPr>
          <p:cNvSpPr>
            <a:spLocks noGrp="1"/>
          </p:cNvSpPr>
          <p:nvPr>
            <p:ph type="title"/>
          </p:nvPr>
        </p:nvSpPr>
        <p:spPr/>
        <p:txBody>
          <a:bodyPr>
            <a:normAutofit/>
          </a:bodyPr>
          <a:lstStyle/>
          <a:p>
            <a:r>
              <a:rPr lang="en-US" sz="4000" dirty="0"/>
              <a:t>Characteristics of Pregnancy-Related Deaths</a:t>
            </a:r>
          </a:p>
        </p:txBody>
      </p:sp>
      <p:graphicFrame>
        <p:nvGraphicFramePr>
          <p:cNvPr id="4" name="Content Placeholder 3">
            <a:extLst>
              <a:ext uri="{FF2B5EF4-FFF2-40B4-BE49-F238E27FC236}">
                <a16:creationId xmlns:a16="http://schemas.microsoft.com/office/drawing/2014/main" id="{9BE27A99-3614-EE32-45CC-8253AA524126}"/>
              </a:ext>
            </a:extLst>
          </p:cNvPr>
          <p:cNvGraphicFramePr>
            <a:graphicFrameLocks noGrp="1"/>
          </p:cNvGraphicFramePr>
          <p:nvPr>
            <p:ph idx="1"/>
            <p:extLst>
              <p:ext uri="{D42A27DB-BD31-4B8C-83A1-F6EECF244321}">
                <p14:modId xmlns:p14="http://schemas.microsoft.com/office/powerpoint/2010/main" val="1954957827"/>
              </p:ext>
            </p:extLst>
          </p:nvPr>
        </p:nvGraphicFramePr>
        <p:xfrm>
          <a:off x="838200" y="1825625"/>
          <a:ext cx="10515597" cy="3942080"/>
        </p:xfrm>
        <a:graphic>
          <a:graphicData uri="http://schemas.openxmlformats.org/drawingml/2006/table">
            <a:tbl>
              <a:tblPr firstRow="1" bandRow="1">
                <a:tableStyleId>{5C22544A-7EE6-4342-B048-85BDC9FD1C3A}</a:tableStyleId>
              </a:tblPr>
              <a:tblGrid>
                <a:gridCol w="2933700">
                  <a:extLst>
                    <a:ext uri="{9D8B030D-6E8A-4147-A177-3AD203B41FA5}">
                      <a16:colId xmlns:a16="http://schemas.microsoft.com/office/drawing/2014/main" val="2792723041"/>
                    </a:ext>
                  </a:extLst>
                </a:gridCol>
                <a:gridCol w="2527299">
                  <a:extLst>
                    <a:ext uri="{9D8B030D-6E8A-4147-A177-3AD203B41FA5}">
                      <a16:colId xmlns:a16="http://schemas.microsoft.com/office/drawing/2014/main" val="3730772055"/>
                    </a:ext>
                  </a:extLst>
                </a:gridCol>
                <a:gridCol w="2527299">
                  <a:extLst>
                    <a:ext uri="{9D8B030D-6E8A-4147-A177-3AD203B41FA5}">
                      <a16:colId xmlns:a16="http://schemas.microsoft.com/office/drawing/2014/main" val="3198675892"/>
                    </a:ext>
                  </a:extLst>
                </a:gridCol>
                <a:gridCol w="2527299">
                  <a:extLst>
                    <a:ext uri="{9D8B030D-6E8A-4147-A177-3AD203B41FA5}">
                      <a16:colId xmlns:a16="http://schemas.microsoft.com/office/drawing/2014/main" val="997105863"/>
                    </a:ext>
                  </a:extLst>
                </a:gridCol>
              </a:tblGrid>
              <a:tr h="370840">
                <a:tc>
                  <a:txBody>
                    <a:bodyPr/>
                    <a:lstStyle/>
                    <a:p>
                      <a:pPr algn="l" fontAlgn="b"/>
                      <a:r>
                        <a:rPr lang="en-US" sz="2800" b="0" i="0" u="none" strike="noStrike" dirty="0">
                          <a:solidFill>
                            <a:srgbClr val="000000"/>
                          </a:solidFill>
                          <a:effectLst/>
                          <a:latin typeface="Calibri" panose="020F0502020204030204" pitchFamily="34" charset="0"/>
                        </a:rPr>
                        <a:t> Race/Ethnicity</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 Deaths</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 Population</a:t>
                      </a:r>
                    </a:p>
                    <a:p>
                      <a:pPr algn="ctr" fontAlgn="b"/>
                      <a:r>
                        <a:rPr lang="en-US" sz="2800" b="0" i="0" u="none" strike="noStrike" dirty="0">
                          <a:solidFill>
                            <a:srgbClr val="000000"/>
                          </a:solidFill>
                          <a:effectLst/>
                          <a:latin typeface="Calibri" panose="020F0502020204030204" pitchFamily="34" charset="0"/>
                        </a:rPr>
                        <a:t>(2019)</a:t>
                      </a:r>
                    </a:p>
                  </a:txBody>
                  <a:tcPr marL="9525" marR="9525" marT="9525" marB="0" anchor="ctr"/>
                </a:tc>
                <a:tc>
                  <a:txBody>
                    <a:bodyPr/>
                    <a:lstStyle/>
                    <a:p>
                      <a:pPr algn="ctr" fontAlgn="b"/>
                      <a:r>
                        <a:rPr lang="en-US" sz="2800" b="0" i="0" u="none" strike="noStrike" dirty="0">
                          <a:solidFill>
                            <a:srgbClr val="000000"/>
                          </a:solidFill>
                          <a:effectLst/>
                          <a:latin typeface="Calibri" panose="020F0502020204030204" pitchFamily="34" charset="0"/>
                        </a:rPr>
                        <a:t>Difference</a:t>
                      </a:r>
                    </a:p>
                  </a:txBody>
                  <a:tcPr marL="9525" marR="9525" marT="9525" marB="0" anchor="ctr"/>
                </a:tc>
                <a:extLst>
                  <a:ext uri="{0D108BD9-81ED-4DB2-BD59-A6C34878D82A}">
                    <a16:rowId xmlns:a16="http://schemas.microsoft.com/office/drawing/2014/main" val="2641898752"/>
                  </a:ext>
                </a:extLst>
              </a:tr>
              <a:tr h="461645">
                <a:tc>
                  <a:txBody>
                    <a:bodyPr/>
                    <a:lstStyle/>
                    <a:p>
                      <a:pPr algn="l" fontAlgn="b"/>
                      <a:r>
                        <a:rPr lang="en-US" sz="2800" b="0" i="0" u="none" strike="noStrike" dirty="0">
                          <a:solidFill>
                            <a:schemeClr val="tx1"/>
                          </a:solidFill>
                          <a:effectLst/>
                          <a:latin typeface="Calibri" panose="020F0502020204030204" pitchFamily="34" charset="0"/>
                        </a:rPr>
                        <a:t>Hispanic</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14.4</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18.5</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2247317179"/>
                  </a:ext>
                </a:extLst>
              </a:tr>
              <a:tr h="370840">
                <a:tc>
                  <a:txBody>
                    <a:bodyPr/>
                    <a:lstStyle/>
                    <a:p>
                      <a:pPr algn="l" fontAlgn="b"/>
                      <a:r>
                        <a:rPr lang="en-US" sz="2800" b="0" i="0" u="none" strike="noStrike" dirty="0">
                          <a:solidFill>
                            <a:schemeClr val="tx1"/>
                          </a:solidFill>
                          <a:effectLst/>
                          <a:latin typeface="Calibri" panose="020F0502020204030204" pitchFamily="34" charset="0"/>
                        </a:rPr>
                        <a:t>NH AI/AN</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0.9</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0.7</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046763511"/>
                  </a:ext>
                </a:extLst>
              </a:tr>
              <a:tr h="370840">
                <a:tc>
                  <a:txBody>
                    <a:bodyPr/>
                    <a:lstStyle/>
                    <a:p>
                      <a:pPr algn="l" fontAlgn="b"/>
                      <a:r>
                        <a:rPr lang="en-US" sz="2800" b="0" i="0" u="none" strike="noStrike" dirty="0">
                          <a:solidFill>
                            <a:schemeClr val="tx1"/>
                          </a:solidFill>
                          <a:effectLst/>
                          <a:latin typeface="Calibri" panose="020F0502020204030204" pitchFamily="34" charset="0"/>
                        </a:rPr>
                        <a:t>NH Asian</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3.4</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5.8</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2.4</a:t>
                      </a:r>
                    </a:p>
                  </a:txBody>
                  <a:tcPr marL="9525" marR="9525" marT="9525" marB="0" anchor="ctr"/>
                </a:tc>
                <a:extLst>
                  <a:ext uri="{0D108BD9-81ED-4DB2-BD59-A6C34878D82A}">
                    <a16:rowId xmlns:a16="http://schemas.microsoft.com/office/drawing/2014/main" val="2108036366"/>
                  </a:ext>
                </a:extLst>
              </a:tr>
              <a:tr h="370840">
                <a:tc>
                  <a:txBody>
                    <a:bodyPr/>
                    <a:lstStyle/>
                    <a:p>
                      <a:pPr algn="l" fontAlgn="b"/>
                      <a:r>
                        <a:rPr lang="en-US" sz="2800" b="1" i="0" u="none" strike="noStrike" dirty="0">
                          <a:solidFill>
                            <a:srgbClr val="FF0000"/>
                          </a:solidFill>
                          <a:effectLst/>
                          <a:latin typeface="Calibri" panose="020F0502020204030204" pitchFamily="34" charset="0"/>
                        </a:rPr>
                        <a:t>NH Black</a:t>
                      </a:r>
                    </a:p>
                  </a:txBody>
                  <a:tcPr marL="9525" marR="9525" marT="9525" marB="0" anchor="ctr"/>
                </a:tc>
                <a:tc>
                  <a:txBody>
                    <a:bodyPr/>
                    <a:lstStyle/>
                    <a:p>
                      <a:pPr algn="ctr" fontAlgn="b"/>
                      <a:r>
                        <a:rPr lang="en-US" sz="2800" b="1" i="0" u="none" strike="noStrike" dirty="0">
                          <a:solidFill>
                            <a:srgbClr val="FF0000"/>
                          </a:solidFill>
                          <a:effectLst/>
                          <a:latin typeface="Calibri" panose="020F0502020204030204" pitchFamily="34" charset="0"/>
                        </a:rPr>
                        <a:t>31.4</a:t>
                      </a:r>
                    </a:p>
                  </a:txBody>
                  <a:tcPr marL="9525" marR="9525" marT="9525" marB="0" anchor="ctr"/>
                </a:tc>
                <a:tc>
                  <a:txBody>
                    <a:bodyPr/>
                    <a:lstStyle/>
                    <a:p>
                      <a:pPr algn="ctr" fontAlgn="b"/>
                      <a:r>
                        <a:rPr lang="en-US" sz="2800" b="1" i="0" u="none" strike="noStrike" dirty="0">
                          <a:solidFill>
                            <a:srgbClr val="FF0000"/>
                          </a:solidFill>
                          <a:effectLst/>
                          <a:latin typeface="Calibri" panose="020F0502020204030204" pitchFamily="34" charset="0"/>
                        </a:rPr>
                        <a:t>12.5</a:t>
                      </a:r>
                    </a:p>
                  </a:txBody>
                  <a:tcPr marL="9525" marR="9525" marT="9525" marB="0" anchor="ctr"/>
                </a:tc>
                <a:tc>
                  <a:txBody>
                    <a:bodyPr/>
                    <a:lstStyle/>
                    <a:p>
                      <a:pPr algn="ctr" fontAlgn="b"/>
                      <a:r>
                        <a:rPr lang="en-US" sz="2800" b="1" i="0" u="none" strike="noStrike" dirty="0">
                          <a:solidFill>
                            <a:srgbClr val="FF0000"/>
                          </a:solidFill>
                          <a:effectLst/>
                          <a:latin typeface="Calibri" panose="020F0502020204030204" pitchFamily="34" charset="0"/>
                        </a:rPr>
                        <a:t>-18.9</a:t>
                      </a:r>
                    </a:p>
                  </a:txBody>
                  <a:tcPr marL="9525" marR="9525" marT="9525" marB="0" anchor="ctr"/>
                </a:tc>
                <a:extLst>
                  <a:ext uri="{0D108BD9-81ED-4DB2-BD59-A6C34878D82A}">
                    <a16:rowId xmlns:a16="http://schemas.microsoft.com/office/drawing/2014/main" val="2719822836"/>
                  </a:ext>
                </a:extLst>
              </a:tr>
              <a:tr h="370840">
                <a:tc>
                  <a:txBody>
                    <a:bodyPr/>
                    <a:lstStyle/>
                    <a:p>
                      <a:pPr algn="l" fontAlgn="b"/>
                      <a:r>
                        <a:rPr lang="en-US" sz="2800" b="0" i="0" u="none" strike="noStrike" dirty="0">
                          <a:solidFill>
                            <a:schemeClr val="tx1"/>
                          </a:solidFill>
                          <a:effectLst/>
                          <a:latin typeface="Calibri" panose="020F0502020204030204" pitchFamily="34" charset="0"/>
                        </a:rPr>
                        <a:t>NH NH/OPI</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0.6</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0.2</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-0.4</a:t>
                      </a:r>
                    </a:p>
                  </a:txBody>
                  <a:tcPr marL="9525" marR="9525" marT="9525" marB="0" anchor="ctr"/>
                </a:tc>
                <a:extLst>
                  <a:ext uri="{0D108BD9-81ED-4DB2-BD59-A6C34878D82A}">
                    <a16:rowId xmlns:a16="http://schemas.microsoft.com/office/drawing/2014/main" val="3689377396"/>
                  </a:ext>
                </a:extLst>
              </a:tr>
              <a:tr h="370840">
                <a:tc>
                  <a:txBody>
                    <a:bodyPr/>
                    <a:lstStyle/>
                    <a:p>
                      <a:pPr algn="l" fontAlgn="b"/>
                      <a:r>
                        <a:rPr lang="en-US" sz="2800" b="1" i="0" u="none" strike="noStrike" dirty="0">
                          <a:solidFill>
                            <a:srgbClr val="0070C0"/>
                          </a:solidFill>
                          <a:effectLst/>
                          <a:latin typeface="Calibri" panose="020F0502020204030204" pitchFamily="34" charset="0"/>
                        </a:rPr>
                        <a:t>NH White</a:t>
                      </a:r>
                    </a:p>
                  </a:txBody>
                  <a:tcPr marL="9525" marR="9525" marT="9525" marB="0" anchor="ctr"/>
                </a:tc>
                <a:tc>
                  <a:txBody>
                    <a:bodyPr/>
                    <a:lstStyle/>
                    <a:p>
                      <a:pPr algn="ctr" fontAlgn="b"/>
                      <a:r>
                        <a:rPr lang="en-US" sz="2800" b="1" i="0" u="none" strike="noStrike" dirty="0">
                          <a:solidFill>
                            <a:srgbClr val="0070C0"/>
                          </a:solidFill>
                          <a:effectLst/>
                          <a:latin typeface="Calibri" panose="020F0502020204030204" pitchFamily="34" charset="0"/>
                        </a:rPr>
                        <a:t>46.6</a:t>
                      </a:r>
                    </a:p>
                  </a:txBody>
                  <a:tcPr marL="9525" marR="9525" marT="9525" marB="0" anchor="ctr"/>
                </a:tc>
                <a:tc>
                  <a:txBody>
                    <a:bodyPr/>
                    <a:lstStyle/>
                    <a:p>
                      <a:pPr algn="ctr" fontAlgn="b"/>
                      <a:r>
                        <a:rPr lang="en-US" sz="2800" b="1" i="0" u="none" strike="noStrike" dirty="0">
                          <a:solidFill>
                            <a:srgbClr val="0070C0"/>
                          </a:solidFill>
                          <a:effectLst/>
                          <a:latin typeface="Calibri" panose="020F0502020204030204" pitchFamily="34" charset="0"/>
                        </a:rPr>
                        <a:t>60.1</a:t>
                      </a:r>
                    </a:p>
                  </a:txBody>
                  <a:tcPr marL="9525" marR="9525" marT="9525" marB="0" anchor="ctr"/>
                </a:tc>
                <a:tc>
                  <a:txBody>
                    <a:bodyPr/>
                    <a:lstStyle/>
                    <a:p>
                      <a:pPr algn="ctr" fontAlgn="b"/>
                      <a:r>
                        <a:rPr lang="en-US" sz="2800" b="1" i="0" u="none" strike="noStrike" dirty="0">
                          <a:solidFill>
                            <a:srgbClr val="0070C0"/>
                          </a:solidFill>
                          <a:effectLst/>
                          <a:latin typeface="Calibri" panose="020F0502020204030204" pitchFamily="34" charset="0"/>
                        </a:rPr>
                        <a:t>13.5</a:t>
                      </a:r>
                    </a:p>
                  </a:txBody>
                  <a:tcPr marL="9525" marR="9525" marT="9525" marB="0" anchor="ctr"/>
                </a:tc>
                <a:extLst>
                  <a:ext uri="{0D108BD9-81ED-4DB2-BD59-A6C34878D82A}">
                    <a16:rowId xmlns:a16="http://schemas.microsoft.com/office/drawing/2014/main" val="1399359976"/>
                  </a:ext>
                </a:extLst>
              </a:tr>
              <a:tr h="370840">
                <a:tc>
                  <a:txBody>
                    <a:bodyPr/>
                    <a:lstStyle/>
                    <a:p>
                      <a:pPr algn="l" fontAlgn="b"/>
                      <a:r>
                        <a:rPr lang="en-US" sz="2800" b="0" i="0" u="none" strike="noStrike" dirty="0">
                          <a:solidFill>
                            <a:schemeClr val="tx1"/>
                          </a:solidFill>
                          <a:effectLst/>
                          <a:latin typeface="Calibri" panose="020F0502020204030204" pitchFamily="34" charset="0"/>
                        </a:rPr>
                        <a:t>NH Other/Multiple</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2.7</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2.2</a:t>
                      </a:r>
                    </a:p>
                  </a:txBody>
                  <a:tcPr marL="9525" marR="9525" marT="9525" marB="0" anchor="ctr"/>
                </a:tc>
                <a:tc>
                  <a:txBody>
                    <a:bodyPr/>
                    <a:lstStyle/>
                    <a:p>
                      <a:pPr algn="ctr" fontAlgn="b"/>
                      <a:r>
                        <a:rPr lang="en-US" sz="2800" b="0" i="0" u="none" strike="noStrike" dirty="0">
                          <a:solidFill>
                            <a:schemeClr val="tx1"/>
                          </a:solidFill>
                          <a:effectLst/>
                          <a:latin typeface="Calibri" panose="020F0502020204030204" pitchFamily="34" charset="0"/>
                        </a:rPr>
                        <a:t>-0.5</a:t>
                      </a:r>
                    </a:p>
                  </a:txBody>
                  <a:tcPr marL="9525" marR="9525" marT="9525" marB="0" anchor="ctr"/>
                </a:tc>
                <a:extLst>
                  <a:ext uri="{0D108BD9-81ED-4DB2-BD59-A6C34878D82A}">
                    <a16:rowId xmlns:a16="http://schemas.microsoft.com/office/drawing/2014/main" val="2532611142"/>
                  </a:ext>
                </a:extLst>
              </a:tr>
            </a:tbl>
          </a:graphicData>
        </a:graphic>
      </p:graphicFrame>
      <p:sp>
        <p:nvSpPr>
          <p:cNvPr id="5" name="TextBox 4">
            <a:extLst>
              <a:ext uri="{FF2B5EF4-FFF2-40B4-BE49-F238E27FC236}">
                <a16:creationId xmlns:a16="http://schemas.microsoft.com/office/drawing/2014/main" id="{EF4F117D-6201-3C44-24F3-A33A7D6740B9}"/>
              </a:ext>
            </a:extLst>
          </p:cNvPr>
          <p:cNvSpPr txBox="1"/>
          <p:nvPr/>
        </p:nvSpPr>
        <p:spPr>
          <a:xfrm>
            <a:off x="8046720" y="5943600"/>
            <a:ext cx="3307077" cy="369332"/>
          </a:xfrm>
          <a:prstGeom prst="rect">
            <a:avLst/>
          </a:prstGeom>
          <a:noFill/>
        </p:spPr>
        <p:txBody>
          <a:bodyPr wrap="square" rtlCol="0">
            <a:spAutoFit/>
          </a:bodyPr>
          <a:lstStyle/>
          <a:p>
            <a:r>
              <a:rPr lang="en-US" dirty="0" err="1"/>
              <a:t>Trost</a:t>
            </a:r>
            <a:r>
              <a:rPr lang="en-US" dirty="0"/>
              <a:t> et al., 2022; US Census</a:t>
            </a:r>
          </a:p>
        </p:txBody>
      </p:sp>
    </p:spTree>
    <p:extLst>
      <p:ext uri="{BB962C8B-B14F-4D97-AF65-F5344CB8AC3E}">
        <p14:creationId xmlns:p14="http://schemas.microsoft.com/office/powerpoint/2010/main" val="3703009399"/>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2">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CONNECT" id="{B8E18259-8FA6-483D-8B57-5D92839956C2}" vid="{6C6021C7-B59E-4EDE-8565-D06891DB8B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42D7B67FE0EC4CA582458A886D64BF" ma:contentTypeVersion="13" ma:contentTypeDescription="Create a new document." ma:contentTypeScope="" ma:versionID="f1ac266fd29a61b9673311bdaf903184">
  <xsd:schema xmlns:xsd="http://www.w3.org/2001/XMLSchema" xmlns:xs="http://www.w3.org/2001/XMLSchema" xmlns:p="http://schemas.microsoft.com/office/2006/metadata/properties" xmlns:ns3="b5805e76-35e6-4b9e-a777-641dd30a0907" xmlns:ns4="627400ed-697d-4630-b326-097c4f13c9c6" targetNamespace="http://schemas.microsoft.com/office/2006/metadata/properties" ma:root="true" ma:fieldsID="df9c64bce28c69df51148fc71603ac7f" ns3:_="" ns4:_="">
    <xsd:import namespace="b5805e76-35e6-4b9e-a777-641dd30a0907"/>
    <xsd:import namespace="627400ed-697d-4630-b326-097c4f13c9c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05e76-35e6-4b9e-a777-641dd30a09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7400ed-697d-4630-b326-097c4f13c9c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D05D36-A63E-4F3A-8EC9-46B22E94F1B7}">
  <ds:schemaRefs>
    <ds:schemaRef ds:uri="http://purl.org/dc/elements/1.1/"/>
    <ds:schemaRef ds:uri="627400ed-697d-4630-b326-097c4f13c9c6"/>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b5805e76-35e6-4b9e-a777-641dd30a0907"/>
    <ds:schemaRef ds:uri="http://schemas.microsoft.com/office/2006/metadata/properties"/>
  </ds:schemaRefs>
</ds:datastoreItem>
</file>

<file path=customXml/itemProps2.xml><?xml version="1.0" encoding="utf-8"?>
<ds:datastoreItem xmlns:ds="http://schemas.openxmlformats.org/officeDocument/2006/customXml" ds:itemID="{60833E23-45F0-44EB-827D-B6182AE91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05e76-35e6-4b9e-a777-641dd30a0907"/>
    <ds:schemaRef ds:uri="627400ed-697d-4630-b326-097c4f13c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88EC40-B88A-4B99-BFC3-BDB8EC1AE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WICONNECT</Template>
  <TotalTime>6637</TotalTime>
  <Words>901</Words>
  <Application>Microsoft Office PowerPoint</Application>
  <PresentationFormat>Widescreen</PresentationFormat>
  <Paragraphs>207</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Avenir Next LT Pro Light</vt:lpstr>
      <vt:lpstr>Calibri</vt:lpstr>
      <vt:lpstr>Office Theme</vt:lpstr>
      <vt:lpstr>Connecting the Dots: Overdose in Pregnancy and the Relationships with Family</vt:lpstr>
      <vt:lpstr>Accreditation: CME</vt:lpstr>
      <vt:lpstr>Disclosures: Planners/Faculty</vt:lpstr>
      <vt:lpstr>Objectives</vt:lpstr>
      <vt:lpstr>Pregnancy-Associated Drug Overdose Mortality, Timing</vt:lpstr>
      <vt:lpstr>Pregnancy Timing</vt:lpstr>
      <vt:lpstr>Pregnancy-Related</vt:lpstr>
      <vt:lpstr>Characteristics of Pregnancy-Related Deaths, 2017-2019 (N = 1018)</vt:lpstr>
      <vt:lpstr>Characteristics of Pregnancy-Related Deaths</vt:lpstr>
      <vt:lpstr>PowerPoint Presentation</vt:lpstr>
      <vt:lpstr>Mental Health Conditions: Pregnancy-Related Deaths</vt:lpstr>
      <vt:lpstr>Pregnant People with SUD Need Treatment</vt:lpstr>
      <vt:lpstr>Opioid use, misuse, and overdose condition categories</vt:lpstr>
      <vt:lpstr>Opioid use, misuse, and overdose condition categories</vt:lpstr>
      <vt:lpstr>PowerPoint Presentation</vt:lpstr>
      <vt:lpstr>Fatal Overdose</vt:lpstr>
      <vt:lpstr>Fatal Overdose</vt:lpstr>
      <vt:lpstr>Predictors of stigma, guilt, and shame among adults bereaved by fatal overdose</vt:lpstr>
      <vt:lpstr>Life after opioid-involved overdose: survivor narratives</vt:lpstr>
      <vt:lpstr>Opioid use, misuse, and overdose condition categories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Mounts</dc:creator>
  <cp:lastModifiedBy>Kyle Mounts</cp:lastModifiedBy>
  <cp:revision>164</cp:revision>
  <cp:lastPrinted>2020-07-09T13:37:15Z</cp:lastPrinted>
  <dcterms:created xsi:type="dcterms:W3CDTF">2020-07-03T13:12:28Z</dcterms:created>
  <dcterms:modified xsi:type="dcterms:W3CDTF">2023-11-17T21:37:18Z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0x010100B942D7B67FE0EC4CA582458A886D64BF</vt:lpwstr>
  </property>
</Properties>
</file>